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2" r:id="rId3"/>
    <p:sldId id="263" r:id="rId4"/>
    <p:sldId id="258" r:id="rId5"/>
    <p:sldId id="259" r:id="rId6"/>
    <p:sldId id="260" r:id="rId7"/>
    <p:sldId id="261"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00AC"/>
    <a:srgbClr val="BC9BFF"/>
    <a:srgbClr val="9966FF"/>
    <a:srgbClr val="E6D9FF"/>
    <a:srgbClr val="99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2" d="100"/>
          <a:sy n="62" d="100"/>
        </p:scale>
        <p:origin x="82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4E804-10AC-8059-9AAE-3CAECF52CF8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C28BA47-E288-CF5D-FDE7-BB8A1EE0C8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57F42FE-B8F7-4F8E-4D13-BAB6F9E53B3D}"/>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5" name="Footer Placeholder 4">
            <a:extLst>
              <a:ext uri="{FF2B5EF4-FFF2-40B4-BE49-F238E27FC236}">
                <a16:creationId xmlns:a16="http://schemas.microsoft.com/office/drawing/2014/main" id="{B37B3F0E-E940-306A-2BC7-2AB720D6D4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FA554C4-0566-2857-AB22-A09207B10541}"/>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3593269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1238C-E535-E675-0DF0-812D124EEE1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8D30ECD-DD66-EFC8-3AA3-5ED1EBE313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A699AE-BE5F-7CA8-A430-325728B1D633}"/>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5" name="Footer Placeholder 4">
            <a:extLst>
              <a:ext uri="{FF2B5EF4-FFF2-40B4-BE49-F238E27FC236}">
                <a16:creationId xmlns:a16="http://schemas.microsoft.com/office/drawing/2014/main" id="{B5686BB5-76C2-4666-1EF7-61F825E471F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EF9650A-68A7-15EF-8D1B-F71AD838E693}"/>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4241727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3C26D5-36F7-3CBC-BBF4-6FD29C60E51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D61CF9F-07D5-7CEC-C25D-4233587CC8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B21E5D3-4833-9667-C997-09C1C33E9644}"/>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5" name="Footer Placeholder 4">
            <a:extLst>
              <a:ext uri="{FF2B5EF4-FFF2-40B4-BE49-F238E27FC236}">
                <a16:creationId xmlns:a16="http://schemas.microsoft.com/office/drawing/2014/main" id="{A214C8CB-5239-3F67-00BB-E0789E1F56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763455B-B1A9-97BD-0DBB-747756F27621}"/>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443885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0C073-86BC-7656-4EE6-CFE186BDDD8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27DF5D-8DBE-4A28-8181-F9844AACF9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0D17C26-2D55-F0C0-DC1A-12594EBED51A}"/>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5" name="Footer Placeholder 4">
            <a:extLst>
              <a:ext uri="{FF2B5EF4-FFF2-40B4-BE49-F238E27FC236}">
                <a16:creationId xmlns:a16="http://schemas.microsoft.com/office/drawing/2014/main" id="{6E85FC58-8228-4391-8E06-535078FE9EA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18A4DCB-1215-39E6-C6BA-5053C1B0B574}"/>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2113193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8EBDA-1C97-B747-CAE3-99320A2D27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17C27C9-4D52-A203-ECED-ED16CDAD6C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871AD5-56B1-8FCA-0563-570E9708F051}"/>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5" name="Footer Placeholder 4">
            <a:extLst>
              <a:ext uri="{FF2B5EF4-FFF2-40B4-BE49-F238E27FC236}">
                <a16:creationId xmlns:a16="http://schemas.microsoft.com/office/drawing/2014/main" id="{4DD082AB-084B-F246-1155-000C130119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85800D4-E330-7894-D143-26C010D370B0}"/>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3571178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A35C-D92C-33E8-5B16-6219C8E8A41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5F4002B-73A4-F80A-042C-673CDE6ABE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9C0CEBD-B711-31AF-BD3C-6050DD79E15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BB0057A-0C0E-BBBD-C850-00E0FFC298C4}"/>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6" name="Footer Placeholder 5">
            <a:extLst>
              <a:ext uri="{FF2B5EF4-FFF2-40B4-BE49-F238E27FC236}">
                <a16:creationId xmlns:a16="http://schemas.microsoft.com/office/drawing/2014/main" id="{3FF4FFD0-3318-0A6D-CC54-C4C3010E30D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E288D6D-C5DB-CD4F-E2AD-0B1F93146865}"/>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5230517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41575-CA98-0842-0910-4759E61D686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C41976-87E9-EB52-06FF-6859756DC7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9CB4DA-A4B1-40C6-5F0D-F83B87391F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8045F75-94DD-3534-2B92-4EC5FF06F5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10715E-D4E6-1DD4-FADC-FCF71AF601A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A56D4BC-D180-08E5-59F1-74A9A6F5FE82}"/>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8" name="Footer Placeholder 7">
            <a:extLst>
              <a:ext uri="{FF2B5EF4-FFF2-40B4-BE49-F238E27FC236}">
                <a16:creationId xmlns:a16="http://schemas.microsoft.com/office/drawing/2014/main" id="{F30A5028-A4DB-D1EA-0A2B-706664C4665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2F77455-3923-DA91-D3A5-5948B3B7B542}"/>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4018226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27ABD-7A80-C7AE-3D02-5F496FC4039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B905B49-7247-9933-EA19-49148AE93FC9}"/>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4" name="Footer Placeholder 3">
            <a:extLst>
              <a:ext uri="{FF2B5EF4-FFF2-40B4-BE49-F238E27FC236}">
                <a16:creationId xmlns:a16="http://schemas.microsoft.com/office/drawing/2014/main" id="{53412404-C28B-234A-D346-68A827B991F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5087C8B-E70C-D3C7-11E8-D70114358CDB}"/>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1624373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AE4025-4AA4-D7FB-549D-737ED4298130}"/>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3" name="Footer Placeholder 2">
            <a:extLst>
              <a:ext uri="{FF2B5EF4-FFF2-40B4-BE49-F238E27FC236}">
                <a16:creationId xmlns:a16="http://schemas.microsoft.com/office/drawing/2014/main" id="{AEC4E8F7-9EB8-CFBF-46C4-D7B15071618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332DA4E-69C4-BCC1-5C21-A0266E20D254}"/>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1858905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0A63A-D540-F932-0EC9-EBA91A2760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2904A1B-849D-C2BF-C967-B48B9E0DBD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68F177B-244B-D64C-14A7-1234F5F4EC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A79328-2690-F876-E1C1-AEC8256A2225}"/>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6" name="Footer Placeholder 5">
            <a:extLst>
              <a:ext uri="{FF2B5EF4-FFF2-40B4-BE49-F238E27FC236}">
                <a16:creationId xmlns:a16="http://schemas.microsoft.com/office/drawing/2014/main" id="{0E650E88-E99F-C60F-1EFA-B320957DBFB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319E5E5-7829-BBBA-A960-7F795511B0AB}"/>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15326156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99C35-8878-BDEA-7EC6-B6F2DE405F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BD91C9B-59BD-2ED8-E102-24099ACE83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2326668-E92D-4BDB-B2A6-6B327CC62C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17CEF8-77DC-6B0B-D64D-166FBA9EE9E4}"/>
              </a:ext>
            </a:extLst>
          </p:cNvPr>
          <p:cNvSpPr>
            <a:spLocks noGrp="1"/>
          </p:cNvSpPr>
          <p:nvPr>
            <p:ph type="dt" sz="half" idx="10"/>
          </p:nvPr>
        </p:nvSpPr>
        <p:spPr/>
        <p:txBody>
          <a:bodyPr/>
          <a:lstStyle/>
          <a:p>
            <a:fld id="{56133EBB-B0E8-4DC5-8562-9003BECDCF19}" type="datetimeFigureOut">
              <a:rPr lang="en-IN" smtClean="0"/>
              <a:t>19-09-2023</a:t>
            </a:fld>
            <a:endParaRPr lang="en-IN"/>
          </a:p>
        </p:txBody>
      </p:sp>
      <p:sp>
        <p:nvSpPr>
          <p:cNvPr id="6" name="Footer Placeholder 5">
            <a:extLst>
              <a:ext uri="{FF2B5EF4-FFF2-40B4-BE49-F238E27FC236}">
                <a16:creationId xmlns:a16="http://schemas.microsoft.com/office/drawing/2014/main" id="{D1C30B4E-186E-4C6D-360B-3D61F3D999B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4F461C7-6C5C-257C-1BDA-08F66932F27D}"/>
              </a:ext>
            </a:extLst>
          </p:cNvPr>
          <p:cNvSpPr>
            <a:spLocks noGrp="1"/>
          </p:cNvSpPr>
          <p:nvPr>
            <p:ph type="sldNum" sz="quarter" idx="12"/>
          </p:nvPr>
        </p:nvSpPr>
        <p:spPr/>
        <p:txBody>
          <a:bodyPr/>
          <a:lstStyle/>
          <a:p>
            <a:fld id="{BF599F68-E1D2-4FD9-96F0-345E210B99BC}" type="slidenum">
              <a:rPr lang="en-IN" smtClean="0"/>
              <a:t>‹#›</a:t>
            </a:fld>
            <a:endParaRPr lang="en-IN"/>
          </a:p>
        </p:txBody>
      </p:sp>
    </p:spTree>
    <p:extLst>
      <p:ext uri="{BB962C8B-B14F-4D97-AF65-F5344CB8AC3E}">
        <p14:creationId xmlns:p14="http://schemas.microsoft.com/office/powerpoint/2010/main" val="3866783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C3422C-9F7D-B7C9-5437-CC011C5B44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8BC329B-A5D5-7720-3E4F-F971CFB129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AB0E6C2-284D-DCD7-B1A7-4FE51641E2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133EBB-B0E8-4DC5-8562-9003BECDCF19}" type="datetimeFigureOut">
              <a:rPr lang="en-IN" smtClean="0"/>
              <a:t>19-09-2023</a:t>
            </a:fld>
            <a:endParaRPr lang="en-IN"/>
          </a:p>
        </p:txBody>
      </p:sp>
      <p:sp>
        <p:nvSpPr>
          <p:cNvPr id="5" name="Footer Placeholder 4">
            <a:extLst>
              <a:ext uri="{FF2B5EF4-FFF2-40B4-BE49-F238E27FC236}">
                <a16:creationId xmlns:a16="http://schemas.microsoft.com/office/drawing/2014/main" id="{ADD37C02-0074-7F4D-6812-7881CC7370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4420E29-AB61-8D84-D002-E1F3C70250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599F68-E1D2-4FD9-96F0-345E210B99BC}" type="slidenum">
              <a:rPr lang="en-IN" smtClean="0"/>
              <a:t>‹#›</a:t>
            </a:fld>
            <a:endParaRPr lang="en-IN"/>
          </a:p>
        </p:txBody>
      </p:sp>
    </p:spTree>
    <p:extLst>
      <p:ext uri="{BB962C8B-B14F-4D97-AF65-F5344CB8AC3E}">
        <p14:creationId xmlns:p14="http://schemas.microsoft.com/office/powerpoint/2010/main" val="3800338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5.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265EAF-B588-DEF1-3FEA-19BF1C7F68FE}"/>
              </a:ext>
            </a:extLst>
          </p:cNvPr>
          <p:cNvSpPr/>
          <p:nvPr/>
        </p:nvSpPr>
        <p:spPr>
          <a:xfrm>
            <a:off x="0" y="0"/>
            <a:ext cx="12192000" cy="6858000"/>
          </a:xfrm>
          <a:prstGeom prst="rect">
            <a:avLst/>
          </a:prstGeom>
          <a:gradFill>
            <a:gsLst>
              <a:gs pos="0">
                <a:schemeClr val="tx1">
                  <a:lumMod val="95000"/>
                  <a:lumOff val="5000"/>
                </a:schemeClr>
              </a:gs>
              <a:gs pos="98000">
                <a:srgbClr val="9966FF"/>
              </a:gs>
            </a:gsLst>
            <a:lin ang="2700000" scaled="1"/>
          </a:gradFill>
          <a:ln>
            <a:solidFill>
              <a:schemeClr val="accent1">
                <a:shade val="15000"/>
                <a:alpha val="97000"/>
              </a:schemeClr>
            </a:solid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6" name="Freeform: Shape 5">
            <a:extLst>
              <a:ext uri="{FF2B5EF4-FFF2-40B4-BE49-F238E27FC236}">
                <a16:creationId xmlns:a16="http://schemas.microsoft.com/office/drawing/2014/main" id="{2273FBE2-9A72-05D8-3F92-7611F80C135D}"/>
              </a:ext>
            </a:extLst>
          </p:cNvPr>
          <p:cNvSpPr/>
          <p:nvPr/>
        </p:nvSpPr>
        <p:spPr>
          <a:xfrm rot="8764826">
            <a:off x="740434" y="2401909"/>
            <a:ext cx="13876619" cy="6826547"/>
          </a:xfrm>
          <a:custGeom>
            <a:avLst/>
            <a:gdLst>
              <a:gd name="connsiteX0" fmla="*/ 1618965 w 13908659"/>
              <a:gd name="connsiteY0" fmla="*/ 6779620 h 6779620"/>
              <a:gd name="connsiteX1" fmla="*/ 0 w 13908659"/>
              <a:gd name="connsiteY1" fmla="*/ 5690918 h 6779620"/>
              <a:gd name="connsiteX2" fmla="*/ 3826960 w 13908659"/>
              <a:gd name="connsiteY2" fmla="*/ 0 h 6779620"/>
              <a:gd name="connsiteX3" fmla="*/ 13908659 w 13908659"/>
              <a:gd name="connsiteY3" fmla="*/ 6779620 h 6779620"/>
            </a:gdLst>
            <a:ahLst/>
            <a:cxnLst>
              <a:cxn ang="0">
                <a:pos x="connsiteX0" y="connsiteY0"/>
              </a:cxn>
              <a:cxn ang="0">
                <a:pos x="connsiteX1" y="connsiteY1"/>
              </a:cxn>
              <a:cxn ang="0">
                <a:pos x="connsiteX2" y="connsiteY2"/>
              </a:cxn>
              <a:cxn ang="0">
                <a:pos x="connsiteX3" y="connsiteY3"/>
              </a:cxn>
            </a:cxnLst>
            <a:rect l="l" t="t" r="r" b="b"/>
            <a:pathLst>
              <a:path w="13908659" h="6779620">
                <a:moveTo>
                  <a:pt x="1618965" y="6779620"/>
                </a:moveTo>
                <a:lnTo>
                  <a:pt x="0" y="5690918"/>
                </a:lnTo>
                <a:lnTo>
                  <a:pt x="3826960" y="0"/>
                </a:lnTo>
                <a:lnTo>
                  <a:pt x="13908659" y="6779620"/>
                </a:lnTo>
                <a:close/>
              </a:path>
            </a:pathLst>
          </a:custGeom>
          <a:solidFill>
            <a:srgbClr val="9966FF">
              <a:alpha val="42000"/>
            </a:srgbClr>
          </a:solidFill>
          <a:ln>
            <a:noFill/>
          </a:ln>
          <a:effectLst>
            <a:outerShdw blurRad="50800" dist="38100" dir="13500000" algn="br" rotWithShape="0">
              <a:prstClr val="black">
                <a:alpha val="38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20"/>
          </a:p>
        </p:txBody>
      </p:sp>
      <p:sp>
        <p:nvSpPr>
          <p:cNvPr id="5" name="Rectangle 4">
            <a:extLst>
              <a:ext uri="{FF2B5EF4-FFF2-40B4-BE49-F238E27FC236}">
                <a16:creationId xmlns:a16="http://schemas.microsoft.com/office/drawing/2014/main" id="{E2A2F49C-4820-5E68-18A9-A612DF7FB8BB}"/>
              </a:ext>
            </a:extLst>
          </p:cNvPr>
          <p:cNvSpPr/>
          <p:nvPr/>
        </p:nvSpPr>
        <p:spPr>
          <a:xfrm>
            <a:off x="406400" y="330200"/>
            <a:ext cx="11402193" cy="6084904"/>
          </a:xfrm>
          <a:prstGeom prst="rect">
            <a:avLst/>
          </a:prstGeom>
          <a:noFill/>
          <a:ln w="2857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9" name="Rectangle 8">
            <a:extLst>
              <a:ext uri="{FF2B5EF4-FFF2-40B4-BE49-F238E27FC236}">
                <a16:creationId xmlns:a16="http://schemas.microsoft.com/office/drawing/2014/main" id="{D412209B-5347-99D3-64E5-66113E26EA3B}"/>
              </a:ext>
            </a:extLst>
          </p:cNvPr>
          <p:cNvSpPr/>
          <p:nvPr/>
        </p:nvSpPr>
        <p:spPr>
          <a:xfrm>
            <a:off x="406400" y="2286000"/>
            <a:ext cx="11379200" cy="2044700"/>
          </a:xfrm>
          <a:prstGeom prst="rect">
            <a:avLst/>
          </a:prstGeom>
          <a:solidFill>
            <a:schemeClr val="bg1"/>
          </a:solidFill>
          <a:ln>
            <a:noFill/>
          </a:ln>
          <a:effectLst>
            <a:outerShdw blurRad="88900" dist="63500" dir="2700000" algn="tl" rotWithShape="0">
              <a:prstClr val="black">
                <a:alpha val="7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10" name="Rectangle 9">
            <a:extLst>
              <a:ext uri="{FF2B5EF4-FFF2-40B4-BE49-F238E27FC236}">
                <a16:creationId xmlns:a16="http://schemas.microsoft.com/office/drawing/2014/main" id="{0F890158-54F9-05EF-025B-6D59935E421F}"/>
              </a:ext>
            </a:extLst>
          </p:cNvPr>
          <p:cNvSpPr/>
          <p:nvPr/>
        </p:nvSpPr>
        <p:spPr>
          <a:xfrm>
            <a:off x="406400" y="2305852"/>
            <a:ext cx="11379200" cy="2044700"/>
          </a:xfrm>
          <a:prstGeom prst="rect">
            <a:avLst/>
          </a:prstGeom>
          <a:solidFill>
            <a:schemeClr val="bg1"/>
          </a:solidFill>
          <a:ln>
            <a:noFill/>
          </a:ln>
          <a:effectLst>
            <a:outerShdw blurRad="101600" dist="88900" dir="13500000" algn="br" rotWithShape="0">
              <a:prstClr val="black">
                <a:alpha val="7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14" name="TextBox 13">
            <a:extLst>
              <a:ext uri="{FF2B5EF4-FFF2-40B4-BE49-F238E27FC236}">
                <a16:creationId xmlns:a16="http://schemas.microsoft.com/office/drawing/2014/main" id="{0FCC517B-8C09-31F0-4555-523EC11EE0A2}"/>
              </a:ext>
            </a:extLst>
          </p:cNvPr>
          <p:cNvSpPr txBox="1"/>
          <p:nvPr/>
        </p:nvSpPr>
        <p:spPr>
          <a:xfrm>
            <a:off x="4443966" y="2649377"/>
            <a:ext cx="7572810" cy="1384995"/>
          </a:xfrm>
          <a:prstGeom prst="rect">
            <a:avLst/>
          </a:prstGeom>
          <a:noFill/>
          <a:effectLst>
            <a:outerShdw blurRad="101600" dist="76200" dir="2700000" algn="tl" rotWithShape="0">
              <a:prstClr val="black">
                <a:alpha val="70000"/>
              </a:prstClr>
            </a:outerShdw>
          </a:effectLst>
        </p:spPr>
        <p:txBody>
          <a:bodyPr wrap="square" rtlCol="0">
            <a:spAutoFit/>
          </a:bodyPr>
          <a:lstStyle/>
          <a:p>
            <a:pPr algn="ctr"/>
            <a:r>
              <a:rPr lang="en-IN" sz="4400" b="1" dirty="0">
                <a:latin typeface="Bahnschrift Condensed" panose="020B0502040204020203" pitchFamily="34" charset="0"/>
              </a:rPr>
              <a:t>RETAIL STORE SALES </a:t>
            </a:r>
          </a:p>
          <a:p>
            <a:pPr algn="ctr"/>
            <a:r>
              <a:rPr lang="en-IN" sz="4000" b="1" dirty="0">
                <a:latin typeface="Bahnschrift Condensed" panose="020B0502040204020203" pitchFamily="34" charset="0"/>
              </a:rPr>
              <a:t>DATA CLEANUP &amp; VISUALIZATION</a:t>
            </a:r>
          </a:p>
        </p:txBody>
      </p:sp>
      <p:grpSp>
        <p:nvGrpSpPr>
          <p:cNvPr id="19" name="Group 18">
            <a:extLst>
              <a:ext uri="{FF2B5EF4-FFF2-40B4-BE49-F238E27FC236}">
                <a16:creationId xmlns:a16="http://schemas.microsoft.com/office/drawing/2014/main" id="{976A2C6F-62D9-BD6E-F63B-9C805C8A9BFC}"/>
              </a:ext>
            </a:extLst>
          </p:cNvPr>
          <p:cNvGrpSpPr/>
          <p:nvPr/>
        </p:nvGrpSpPr>
        <p:grpSpPr>
          <a:xfrm>
            <a:off x="2423265" y="1976057"/>
            <a:ext cx="2728882" cy="2704290"/>
            <a:chOff x="2562965" y="1964987"/>
            <a:chExt cx="2728882" cy="2704290"/>
          </a:xfrm>
        </p:grpSpPr>
        <p:sp>
          <p:nvSpPr>
            <p:cNvPr id="18" name="Oval 17">
              <a:extLst>
                <a:ext uri="{FF2B5EF4-FFF2-40B4-BE49-F238E27FC236}">
                  <a16:creationId xmlns:a16="http://schemas.microsoft.com/office/drawing/2014/main" id="{49AD8CFD-1E04-932F-3C27-6AF01E07A675}"/>
                </a:ext>
              </a:extLst>
            </p:cNvPr>
            <p:cNvSpPr/>
            <p:nvPr/>
          </p:nvSpPr>
          <p:spPr>
            <a:xfrm>
              <a:off x="2587557" y="1964987"/>
              <a:ext cx="2704290" cy="2704290"/>
            </a:xfrm>
            <a:prstGeom prst="ellipse">
              <a:avLst/>
            </a:prstGeom>
            <a:solidFill>
              <a:schemeClr val="bg1"/>
            </a:solidFill>
            <a:ln>
              <a:noFill/>
            </a:ln>
            <a:effectLst>
              <a:outerShdw blurRad="101600" dist="50800" dir="13500000" algn="br" rotWithShape="0">
                <a:prstClr val="black">
                  <a:alpha val="7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reeform: Shape 7">
              <a:extLst>
                <a:ext uri="{FF2B5EF4-FFF2-40B4-BE49-F238E27FC236}">
                  <a16:creationId xmlns:a16="http://schemas.microsoft.com/office/drawing/2014/main" id="{FF24D6E9-661F-2893-1187-C5A4EC00F1B8}"/>
                </a:ext>
              </a:extLst>
            </p:cNvPr>
            <p:cNvSpPr/>
            <p:nvPr/>
          </p:nvSpPr>
          <p:spPr>
            <a:xfrm>
              <a:off x="2562965" y="1966272"/>
              <a:ext cx="2684156" cy="2684156"/>
            </a:xfrm>
            <a:custGeom>
              <a:avLst/>
              <a:gdLst/>
              <a:ahLst/>
              <a:cxnLst/>
              <a:rect l="l" t="t" r="r" b="b"/>
              <a:pathLst>
                <a:path w="2684156" h="2684156">
                  <a:moveTo>
                    <a:pt x="2239963" y="1235002"/>
                  </a:moveTo>
                  <a:lnTo>
                    <a:pt x="2326466" y="1481833"/>
                  </a:lnTo>
                  <a:lnTo>
                    <a:pt x="2153460" y="1481833"/>
                  </a:lnTo>
                  <a:close/>
                  <a:moveTo>
                    <a:pt x="1087438" y="1235002"/>
                  </a:moveTo>
                  <a:lnTo>
                    <a:pt x="1173941" y="1481833"/>
                  </a:lnTo>
                  <a:lnTo>
                    <a:pt x="1000935" y="1481833"/>
                  </a:lnTo>
                  <a:close/>
                  <a:moveTo>
                    <a:pt x="2196668" y="1005588"/>
                  </a:moveTo>
                  <a:lnTo>
                    <a:pt x="1919978" y="1729162"/>
                  </a:lnTo>
                  <a:lnTo>
                    <a:pt x="2066783" y="1729162"/>
                  </a:lnTo>
                  <a:lnTo>
                    <a:pt x="2107419" y="1613211"/>
                  </a:lnTo>
                  <a:lnTo>
                    <a:pt x="2372508" y="1613211"/>
                  </a:lnTo>
                  <a:lnTo>
                    <a:pt x="2413143" y="1729162"/>
                  </a:lnTo>
                  <a:lnTo>
                    <a:pt x="2559948" y="1729162"/>
                  </a:lnTo>
                  <a:lnTo>
                    <a:pt x="2283258" y="1005588"/>
                  </a:lnTo>
                  <a:close/>
                  <a:moveTo>
                    <a:pt x="1394819" y="1005588"/>
                  </a:moveTo>
                  <a:lnTo>
                    <a:pt x="1394819" y="1136966"/>
                  </a:lnTo>
                  <a:lnTo>
                    <a:pt x="1591887" y="1136966"/>
                  </a:lnTo>
                  <a:lnTo>
                    <a:pt x="1591887" y="1729162"/>
                  </a:lnTo>
                  <a:lnTo>
                    <a:pt x="1728241" y="1729162"/>
                  </a:lnTo>
                  <a:lnTo>
                    <a:pt x="1728241" y="1136966"/>
                  </a:lnTo>
                  <a:lnTo>
                    <a:pt x="1925308" y="1136966"/>
                  </a:lnTo>
                  <a:lnTo>
                    <a:pt x="1925308" y="1005588"/>
                  </a:lnTo>
                  <a:close/>
                  <a:moveTo>
                    <a:pt x="1044143" y="1005588"/>
                  </a:moveTo>
                  <a:lnTo>
                    <a:pt x="767453" y="1729162"/>
                  </a:lnTo>
                  <a:lnTo>
                    <a:pt x="914258" y="1729162"/>
                  </a:lnTo>
                  <a:lnTo>
                    <a:pt x="954893" y="1613211"/>
                  </a:lnTo>
                  <a:lnTo>
                    <a:pt x="1219983" y="1613211"/>
                  </a:lnTo>
                  <a:lnTo>
                    <a:pt x="1260618" y="1729162"/>
                  </a:lnTo>
                  <a:lnTo>
                    <a:pt x="1407423" y="1729162"/>
                  </a:lnTo>
                  <a:lnTo>
                    <a:pt x="1130733" y="1005588"/>
                  </a:lnTo>
                  <a:close/>
                  <a:moveTo>
                    <a:pt x="242294" y="1005588"/>
                  </a:moveTo>
                  <a:lnTo>
                    <a:pt x="242294" y="1136966"/>
                  </a:lnTo>
                  <a:lnTo>
                    <a:pt x="439361" y="1136966"/>
                  </a:lnTo>
                  <a:lnTo>
                    <a:pt x="439361" y="1729162"/>
                  </a:lnTo>
                  <a:lnTo>
                    <a:pt x="575716" y="1729162"/>
                  </a:lnTo>
                  <a:lnTo>
                    <a:pt x="575716" y="1136966"/>
                  </a:lnTo>
                  <a:lnTo>
                    <a:pt x="772783" y="1136966"/>
                  </a:lnTo>
                  <a:lnTo>
                    <a:pt x="772783" y="1005588"/>
                  </a:lnTo>
                  <a:close/>
                  <a:moveTo>
                    <a:pt x="1342078" y="0"/>
                  </a:moveTo>
                  <a:cubicBezTo>
                    <a:pt x="2083287" y="0"/>
                    <a:pt x="2684156" y="600869"/>
                    <a:pt x="2684156" y="1342078"/>
                  </a:cubicBezTo>
                  <a:cubicBezTo>
                    <a:pt x="2684156" y="2083287"/>
                    <a:pt x="2083287" y="2684156"/>
                    <a:pt x="1342078" y="2684156"/>
                  </a:cubicBezTo>
                  <a:cubicBezTo>
                    <a:pt x="600869" y="2684156"/>
                    <a:pt x="0" y="2083287"/>
                    <a:pt x="0" y="1342078"/>
                  </a:cubicBezTo>
                  <a:cubicBezTo>
                    <a:pt x="0" y="600869"/>
                    <a:pt x="600869" y="0"/>
                    <a:pt x="1342078" y="0"/>
                  </a:cubicBezTo>
                  <a:close/>
                </a:path>
              </a:pathLst>
            </a:custGeom>
            <a:gradFill>
              <a:gsLst>
                <a:gs pos="0">
                  <a:schemeClr val="tx1">
                    <a:lumMod val="95000"/>
                    <a:lumOff val="5000"/>
                  </a:schemeClr>
                </a:gs>
                <a:gs pos="98000">
                  <a:srgbClr val="9966FF"/>
                </a:gs>
              </a:gsLst>
              <a:lin ang="2700000" scaled="1"/>
            </a:gradFill>
            <a:ln w="19050">
              <a:solidFill>
                <a:schemeClr val="bg1"/>
              </a:solidFill>
            </a:ln>
            <a:effectLst>
              <a:outerShdw blurRad="127000" dist="76200" dir="2700000" algn="tl" rotWithShape="0">
                <a:prstClr val="black">
                  <a:alpha val="6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20"/>
            </a:p>
          </p:txBody>
        </p:sp>
      </p:grpSp>
      <p:pic>
        <p:nvPicPr>
          <p:cNvPr id="2" name="Recorded Sound">
            <a:hlinkClick r:id="" action="ppaction://media"/>
            <a:extLst>
              <a:ext uri="{FF2B5EF4-FFF2-40B4-BE49-F238E27FC236}">
                <a16:creationId xmlns:a16="http://schemas.microsoft.com/office/drawing/2014/main" id="{6CC1CFF5-AD4E-BE2C-DF56-0FE2ABAA4E6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1500" y="6008704"/>
            <a:ext cx="406400" cy="406400"/>
          </a:xfrm>
          <a:prstGeom prst="rect">
            <a:avLst/>
          </a:prstGeom>
        </p:spPr>
      </p:pic>
    </p:spTree>
    <p:extLst>
      <p:ext uri="{BB962C8B-B14F-4D97-AF65-F5344CB8AC3E}">
        <p14:creationId xmlns:p14="http://schemas.microsoft.com/office/powerpoint/2010/main" val="2169058969"/>
      </p:ext>
    </p:extLst>
  </p:cSld>
  <p:clrMapOvr>
    <a:masterClrMapping/>
  </p:clrMapOvr>
  <mc:AlternateContent xmlns:mc="http://schemas.openxmlformats.org/markup-compatibility/2006" xmlns:p14="http://schemas.microsoft.com/office/powerpoint/2010/main">
    <mc:Choice Requires="p14">
      <p:transition spd="slow" p14:dur="2000" advTm="14043"/>
    </mc:Choice>
    <mc:Fallback xmlns="">
      <p:transition spd="slow" advTm="14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0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265EAF-B588-DEF1-3FEA-19BF1C7F68FE}"/>
              </a:ext>
            </a:extLst>
          </p:cNvPr>
          <p:cNvSpPr/>
          <p:nvPr/>
        </p:nvSpPr>
        <p:spPr>
          <a:xfrm>
            <a:off x="0" y="0"/>
            <a:ext cx="12192000" cy="6858000"/>
          </a:xfrm>
          <a:prstGeom prst="rect">
            <a:avLst/>
          </a:prstGeom>
          <a:gradFill flip="none" rotWithShape="1">
            <a:gsLst>
              <a:gs pos="0">
                <a:srgbClr val="BC9BFF"/>
              </a:gs>
              <a:gs pos="100000">
                <a:schemeClr val="bg1"/>
              </a:gs>
            </a:gsLst>
            <a:lin ang="16200000" scaled="1"/>
            <a:tileRect/>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BF47D318-0775-FDFC-8D74-712BCFA2204F}"/>
              </a:ext>
            </a:extLst>
          </p:cNvPr>
          <p:cNvSpPr/>
          <p:nvPr/>
        </p:nvSpPr>
        <p:spPr>
          <a:xfrm>
            <a:off x="436728" y="450376"/>
            <a:ext cx="11327642" cy="5964728"/>
          </a:xfrm>
          <a:prstGeom prst="rect">
            <a:avLst/>
          </a:prstGeom>
          <a:noFill/>
          <a:ln w="28575">
            <a:solidFill>
              <a:srgbClr val="3900A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9" name="Rectangle: Rounded Corners 8">
            <a:extLst>
              <a:ext uri="{FF2B5EF4-FFF2-40B4-BE49-F238E27FC236}">
                <a16:creationId xmlns:a16="http://schemas.microsoft.com/office/drawing/2014/main" id="{571EF32B-DC74-0A7E-482D-B6DEDDC21970}"/>
              </a:ext>
            </a:extLst>
          </p:cNvPr>
          <p:cNvSpPr/>
          <p:nvPr/>
        </p:nvSpPr>
        <p:spPr>
          <a:xfrm>
            <a:off x="4697128" y="823255"/>
            <a:ext cx="3214838" cy="754779"/>
          </a:xfrm>
          <a:prstGeom prst="roundRect">
            <a:avLst>
              <a:gd name="adj" fmla="val 50000"/>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79E63A91-BCED-B637-5E86-8E09C43B3A99}"/>
              </a:ext>
            </a:extLst>
          </p:cNvPr>
          <p:cNvSpPr txBox="1"/>
          <p:nvPr/>
        </p:nvSpPr>
        <p:spPr>
          <a:xfrm>
            <a:off x="5161281" y="969813"/>
            <a:ext cx="2560320" cy="461665"/>
          </a:xfrm>
          <a:prstGeom prst="rect">
            <a:avLst/>
          </a:prstGeom>
          <a:noFill/>
        </p:spPr>
        <p:txBody>
          <a:bodyPr wrap="square" rtlCol="0">
            <a:spAutoFit/>
          </a:bodyPr>
          <a:lstStyle/>
          <a:p>
            <a:r>
              <a:rPr lang="en-IN" sz="2400" b="1" dirty="0">
                <a:solidFill>
                  <a:schemeClr val="bg1"/>
                </a:solidFill>
                <a:latin typeface="Bahnschrift" panose="020B0502040204020203" pitchFamily="34" charset="0"/>
              </a:rPr>
              <a:t>BEFORE WE GO</a:t>
            </a:r>
          </a:p>
        </p:txBody>
      </p:sp>
      <p:sp>
        <p:nvSpPr>
          <p:cNvPr id="16" name="TextBox 15">
            <a:extLst>
              <a:ext uri="{FF2B5EF4-FFF2-40B4-BE49-F238E27FC236}">
                <a16:creationId xmlns:a16="http://schemas.microsoft.com/office/drawing/2014/main" id="{E9B0589E-0084-7171-039D-BCDCAE02B374}"/>
              </a:ext>
            </a:extLst>
          </p:cNvPr>
          <p:cNvSpPr txBox="1"/>
          <p:nvPr/>
        </p:nvSpPr>
        <p:spPr>
          <a:xfrm>
            <a:off x="1164561" y="1724592"/>
            <a:ext cx="9862878" cy="3939540"/>
          </a:xfrm>
          <a:prstGeom prst="rect">
            <a:avLst/>
          </a:prstGeom>
          <a:noFill/>
        </p:spPr>
        <p:txBody>
          <a:bodyPr wrap="square" rtlCol="0">
            <a:spAutoFit/>
          </a:bodyPr>
          <a:lstStyle/>
          <a:p>
            <a:pPr algn="l"/>
            <a:br>
              <a:rPr lang="en-US" sz="2400" b="0" i="0" dirty="0">
                <a:solidFill>
                  <a:schemeClr val="bg1"/>
                </a:solidFill>
                <a:effectLst/>
                <a:latin typeface="HP Simplified Hans Light" panose="020B0300000000000000" pitchFamily="34" charset="-122"/>
                <a:ea typeface="HP Simplified Hans Light" panose="020B0300000000000000" pitchFamily="34" charset="-122"/>
              </a:rPr>
            </a:br>
            <a:r>
              <a:rPr lang="en-US" sz="2500" b="1" dirty="0">
                <a:latin typeface="HP Simplified Hans Light" panose="020B0300000000000000" pitchFamily="34" charset="-122"/>
                <a:ea typeface="HP Simplified Hans Light" panose="020B0300000000000000" pitchFamily="34" charset="-122"/>
              </a:rPr>
              <a:t>Greetings and welcome! In this presentation, I'll walk you through the sales performance of our company in 2010 and 2011. I want to express my gratitude for entrusting me with the task of delving into this data to extract valuable insights about our store's performance. </a:t>
            </a:r>
          </a:p>
          <a:p>
            <a:pPr algn="l"/>
            <a:endParaRPr lang="en-US" sz="2500" b="1" dirty="0">
              <a:latin typeface="HP Simplified Hans Light" panose="020B0300000000000000" pitchFamily="34" charset="-122"/>
              <a:ea typeface="HP Simplified Hans Light" panose="020B0300000000000000" pitchFamily="34" charset="-122"/>
            </a:endParaRPr>
          </a:p>
          <a:p>
            <a:pPr algn="l"/>
            <a:r>
              <a:rPr lang="en-US" sz="2500" b="1" dirty="0">
                <a:latin typeface="HP Simplified Hans Light" panose="020B0300000000000000" pitchFamily="34" charset="-122"/>
                <a:ea typeface="HP Simplified Hans Light" panose="020B0300000000000000" pitchFamily="34" charset="-122"/>
              </a:rPr>
              <a:t>Additionally, I'd like to extend my appreciation for the thoughtful questions you've posed, as they've guided the analysis toward the specific insights you're seeking. </a:t>
            </a:r>
            <a:br>
              <a:rPr lang="en-US" sz="2400" b="1" i="0" dirty="0">
                <a:effectLst/>
                <a:latin typeface="HP Simplified Hans Light" panose="020B0300000000000000" pitchFamily="34" charset="-122"/>
                <a:ea typeface="HP Simplified Hans Light" panose="020B0300000000000000" pitchFamily="34" charset="-122"/>
              </a:rPr>
            </a:br>
            <a:endParaRPr lang="en-IN" b="1" dirty="0"/>
          </a:p>
        </p:txBody>
      </p:sp>
      <p:pic>
        <p:nvPicPr>
          <p:cNvPr id="5" name="Recorded Sound">
            <a:hlinkClick r:id="" action="ppaction://media"/>
            <a:extLst>
              <a:ext uri="{FF2B5EF4-FFF2-40B4-BE49-F238E27FC236}">
                <a16:creationId xmlns:a16="http://schemas.microsoft.com/office/drawing/2014/main" id="{5CE52B40-698E-59EE-38FC-5BD1154984F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46100" y="5905500"/>
            <a:ext cx="406400" cy="406400"/>
          </a:xfrm>
          <a:prstGeom prst="rect">
            <a:avLst/>
          </a:prstGeom>
        </p:spPr>
      </p:pic>
    </p:spTree>
    <p:extLst>
      <p:ext uri="{BB962C8B-B14F-4D97-AF65-F5344CB8AC3E}">
        <p14:creationId xmlns:p14="http://schemas.microsoft.com/office/powerpoint/2010/main" val="173516030"/>
      </p:ext>
    </p:extLst>
  </p:cSld>
  <p:clrMapOvr>
    <a:masterClrMapping/>
  </p:clrMapOvr>
  <mc:AlternateContent xmlns:mc="http://schemas.openxmlformats.org/markup-compatibility/2006" xmlns:p14="http://schemas.microsoft.com/office/powerpoint/2010/main">
    <mc:Choice Requires="p14">
      <p:transition spd="slow" p14:dur="2000" advTm="45000"/>
    </mc:Choice>
    <mc:Fallback xmlns="">
      <p:transition spd="slow" advTm="4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39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265EAF-B588-DEF1-3FEA-19BF1C7F68FE}"/>
              </a:ext>
            </a:extLst>
          </p:cNvPr>
          <p:cNvSpPr/>
          <p:nvPr/>
        </p:nvSpPr>
        <p:spPr>
          <a:xfrm>
            <a:off x="0" y="0"/>
            <a:ext cx="12192000" cy="6858000"/>
          </a:xfrm>
          <a:prstGeom prst="rect">
            <a:avLst/>
          </a:prstGeom>
          <a:gradFill flip="none" rotWithShape="1">
            <a:gsLst>
              <a:gs pos="0">
                <a:srgbClr val="BC9BFF"/>
              </a:gs>
              <a:gs pos="100000">
                <a:schemeClr val="bg1"/>
              </a:gs>
            </a:gsLst>
            <a:lin ang="16200000" scaled="1"/>
            <a:tileRect/>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BF47D318-0775-FDFC-8D74-712BCFA2204F}"/>
              </a:ext>
            </a:extLst>
          </p:cNvPr>
          <p:cNvSpPr/>
          <p:nvPr/>
        </p:nvSpPr>
        <p:spPr>
          <a:xfrm>
            <a:off x="436728" y="450376"/>
            <a:ext cx="11327642" cy="5964728"/>
          </a:xfrm>
          <a:prstGeom prst="rect">
            <a:avLst/>
          </a:prstGeom>
          <a:noFill/>
          <a:ln w="28575">
            <a:solidFill>
              <a:srgbClr val="3900A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9" name="Rectangle: Rounded Corners 8">
            <a:extLst>
              <a:ext uri="{FF2B5EF4-FFF2-40B4-BE49-F238E27FC236}">
                <a16:creationId xmlns:a16="http://schemas.microsoft.com/office/drawing/2014/main" id="{571EF32B-DC74-0A7E-482D-B6DEDDC21970}"/>
              </a:ext>
            </a:extLst>
          </p:cNvPr>
          <p:cNvSpPr/>
          <p:nvPr/>
        </p:nvSpPr>
        <p:spPr>
          <a:xfrm>
            <a:off x="4733651" y="823255"/>
            <a:ext cx="2677802" cy="754779"/>
          </a:xfrm>
          <a:prstGeom prst="roundRect">
            <a:avLst>
              <a:gd name="adj" fmla="val 50000"/>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79E63A91-BCED-B637-5E86-8E09C43B3A99}"/>
              </a:ext>
            </a:extLst>
          </p:cNvPr>
          <p:cNvSpPr txBox="1"/>
          <p:nvPr/>
        </p:nvSpPr>
        <p:spPr>
          <a:xfrm>
            <a:off x="5161281" y="969813"/>
            <a:ext cx="2560320" cy="461665"/>
          </a:xfrm>
          <a:prstGeom prst="rect">
            <a:avLst/>
          </a:prstGeom>
          <a:noFill/>
        </p:spPr>
        <p:txBody>
          <a:bodyPr wrap="square" rtlCol="0">
            <a:spAutoFit/>
          </a:bodyPr>
          <a:lstStyle/>
          <a:p>
            <a:r>
              <a:rPr lang="en-IN" sz="2400" b="1" dirty="0">
                <a:solidFill>
                  <a:schemeClr val="bg1"/>
                </a:solidFill>
                <a:latin typeface="Bahnschrift" panose="020B0502040204020203" pitchFamily="34" charset="0"/>
              </a:rPr>
              <a:t>APPROACH</a:t>
            </a:r>
          </a:p>
        </p:txBody>
      </p:sp>
      <p:sp>
        <p:nvSpPr>
          <p:cNvPr id="16" name="TextBox 15">
            <a:extLst>
              <a:ext uri="{FF2B5EF4-FFF2-40B4-BE49-F238E27FC236}">
                <a16:creationId xmlns:a16="http://schemas.microsoft.com/office/drawing/2014/main" id="{E9B0589E-0084-7171-039D-BCDCAE02B374}"/>
              </a:ext>
            </a:extLst>
          </p:cNvPr>
          <p:cNvSpPr txBox="1"/>
          <p:nvPr/>
        </p:nvSpPr>
        <p:spPr>
          <a:xfrm>
            <a:off x="1164561" y="1724592"/>
            <a:ext cx="9862878" cy="3323987"/>
          </a:xfrm>
          <a:prstGeom prst="rect">
            <a:avLst/>
          </a:prstGeom>
          <a:noFill/>
        </p:spPr>
        <p:txBody>
          <a:bodyPr wrap="square" rtlCol="0">
            <a:spAutoFit/>
          </a:bodyPr>
          <a:lstStyle/>
          <a:p>
            <a:br>
              <a:rPr lang="en-US" sz="2400" b="0" i="0" dirty="0">
                <a:solidFill>
                  <a:schemeClr val="bg1"/>
                </a:solidFill>
                <a:effectLst/>
                <a:latin typeface="HP Simplified Hans Light" panose="020B0300000000000000" pitchFamily="34" charset="-122"/>
                <a:ea typeface="HP Simplified Hans Light" panose="020B0300000000000000" pitchFamily="34" charset="-122"/>
              </a:rPr>
            </a:br>
            <a:r>
              <a:rPr lang="en-US" sz="2800" b="1" dirty="0">
                <a:latin typeface="HP Simplified Hans Light" panose="020B0300000000000000" pitchFamily="34" charset="-122"/>
                <a:ea typeface="HP Simplified Hans Light" panose="020B0300000000000000" pitchFamily="34" charset="-122"/>
              </a:rPr>
              <a:t>In this project, I've meticulously handled data cleaning to ensure that our dataset is pristine and ready for visualization. </a:t>
            </a:r>
          </a:p>
          <a:p>
            <a:endParaRPr lang="en-US" sz="2800" b="1" dirty="0">
              <a:latin typeface="HP Simplified Hans Light" panose="020B0300000000000000" pitchFamily="34" charset="-122"/>
              <a:ea typeface="HP Simplified Hans Light" panose="020B0300000000000000" pitchFamily="34" charset="-122"/>
            </a:endParaRPr>
          </a:p>
          <a:p>
            <a:r>
              <a:rPr lang="en-US" sz="2800" b="1" dirty="0">
                <a:latin typeface="HP Simplified Hans Light" panose="020B0300000000000000" pitchFamily="34" charset="-122"/>
                <a:ea typeface="HP Simplified Hans Light" panose="020B0300000000000000" pitchFamily="34" charset="-122"/>
              </a:rPr>
              <a:t>This involved the removal of any negative values found in the unit price and quantity columns, as well as applying necessary filters to streamline the data for our visualization needs </a:t>
            </a:r>
            <a:r>
              <a:rPr lang="en-US" sz="2800" b="0" i="0" dirty="0">
                <a:solidFill>
                  <a:srgbClr val="374151"/>
                </a:solidFill>
                <a:effectLst/>
                <a:latin typeface="Söhne"/>
              </a:rPr>
              <a:t>.</a:t>
            </a:r>
            <a:br>
              <a:rPr lang="en-US" sz="2400" b="1" i="0" dirty="0">
                <a:effectLst/>
                <a:latin typeface="HP Simplified Hans Light" panose="020B0300000000000000" pitchFamily="34" charset="-122"/>
                <a:ea typeface="HP Simplified Hans Light" panose="020B0300000000000000" pitchFamily="34" charset="-122"/>
              </a:rPr>
            </a:br>
            <a:endParaRPr lang="en-IN" b="1" dirty="0"/>
          </a:p>
        </p:txBody>
      </p:sp>
      <p:pic>
        <p:nvPicPr>
          <p:cNvPr id="6" name="Recorded Sound">
            <a:hlinkClick r:id="" action="ppaction://media"/>
            <a:extLst>
              <a:ext uri="{FF2B5EF4-FFF2-40B4-BE49-F238E27FC236}">
                <a16:creationId xmlns:a16="http://schemas.microsoft.com/office/drawing/2014/main" id="{CE24B495-E135-6840-6ECD-448F2E301D5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96900" y="5975824"/>
            <a:ext cx="406400" cy="406400"/>
          </a:xfrm>
          <a:prstGeom prst="rect">
            <a:avLst/>
          </a:prstGeom>
        </p:spPr>
      </p:pic>
    </p:spTree>
    <p:extLst>
      <p:ext uri="{BB962C8B-B14F-4D97-AF65-F5344CB8AC3E}">
        <p14:creationId xmlns:p14="http://schemas.microsoft.com/office/powerpoint/2010/main" val="1522499329"/>
      </p:ext>
    </p:extLst>
  </p:cSld>
  <p:clrMapOvr>
    <a:masterClrMapping/>
  </p:clrMapOvr>
  <mc:AlternateContent xmlns:mc="http://schemas.openxmlformats.org/markup-compatibility/2006" xmlns:p14="http://schemas.microsoft.com/office/powerpoint/2010/main">
    <mc:Choice Requires="p14">
      <p:transition spd="slow" p14:dur="2000" advTm="25909"/>
    </mc:Choice>
    <mc:Fallback xmlns="">
      <p:transition spd="slow" advTm="259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05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265EAF-B588-DEF1-3FEA-19BF1C7F68FE}"/>
              </a:ext>
            </a:extLst>
          </p:cNvPr>
          <p:cNvSpPr/>
          <p:nvPr/>
        </p:nvSpPr>
        <p:spPr>
          <a:xfrm>
            <a:off x="0" y="0"/>
            <a:ext cx="5977719" cy="6858000"/>
          </a:xfrm>
          <a:prstGeom prst="rect">
            <a:avLst/>
          </a:prstGeom>
          <a:gradFill>
            <a:gsLst>
              <a:gs pos="0">
                <a:schemeClr val="tx1">
                  <a:lumMod val="95000"/>
                  <a:lumOff val="5000"/>
                </a:schemeClr>
              </a:gs>
              <a:gs pos="98000">
                <a:srgbClr val="9966FF"/>
              </a:gs>
            </a:gsLst>
            <a:lin ang="2700000" scaled="1"/>
          </a:gradFill>
          <a:ln>
            <a:solidFill>
              <a:schemeClr val="accent1">
                <a:shade val="15000"/>
                <a:alpha val="97000"/>
              </a:schemeClr>
            </a:solid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5" name="Rectangle 4">
            <a:extLst>
              <a:ext uri="{FF2B5EF4-FFF2-40B4-BE49-F238E27FC236}">
                <a16:creationId xmlns:a16="http://schemas.microsoft.com/office/drawing/2014/main" id="{E2A2F49C-4820-5E68-18A9-A612DF7FB8BB}"/>
              </a:ext>
            </a:extLst>
          </p:cNvPr>
          <p:cNvSpPr/>
          <p:nvPr/>
        </p:nvSpPr>
        <p:spPr>
          <a:xfrm>
            <a:off x="504967" y="330200"/>
            <a:ext cx="4867133" cy="6084904"/>
          </a:xfrm>
          <a:prstGeom prst="rect">
            <a:avLst/>
          </a:prstGeom>
          <a:noFill/>
          <a:ln w="2857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15" name="TextBox 14">
            <a:extLst>
              <a:ext uri="{FF2B5EF4-FFF2-40B4-BE49-F238E27FC236}">
                <a16:creationId xmlns:a16="http://schemas.microsoft.com/office/drawing/2014/main" id="{399DAFCA-0186-BF4E-B78E-834517ABA5E3}"/>
              </a:ext>
            </a:extLst>
          </p:cNvPr>
          <p:cNvSpPr txBox="1"/>
          <p:nvPr/>
        </p:nvSpPr>
        <p:spPr>
          <a:xfrm>
            <a:off x="946148" y="1566952"/>
            <a:ext cx="4298951" cy="3724096"/>
          </a:xfrm>
          <a:prstGeom prst="rect">
            <a:avLst/>
          </a:prstGeom>
          <a:noFill/>
        </p:spPr>
        <p:txBody>
          <a:bodyPr wrap="square" rtlCol="0">
            <a:spAutoFit/>
          </a:bodyPr>
          <a:lstStyle/>
          <a:p>
            <a:pPr algn="l"/>
            <a:br>
              <a:rPr lang="en-US" b="0" i="0" dirty="0">
                <a:solidFill>
                  <a:schemeClr val="bg1"/>
                </a:solidFill>
                <a:effectLst/>
                <a:latin typeface="HP Simplified Hans Light" panose="020B0300000000000000" pitchFamily="34" charset="-122"/>
                <a:ea typeface="HP Simplified Hans Light" panose="020B0300000000000000" pitchFamily="34" charset="-122"/>
              </a:rPr>
            </a:br>
            <a:r>
              <a:rPr lang="en-US" sz="2000" b="0" i="0" dirty="0">
                <a:solidFill>
                  <a:schemeClr val="bg1"/>
                </a:solidFill>
                <a:effectLst/>
                <a:latin typeface="HP Simplified Hans Light" panose="020B0300000000000000" pitchFamily="34" charset="-122"/>
                <a:ea typeface="HP Simplified Hans Light" panose="020B0300000000000000" pitchFamily="34" charset="-122"/>
              </a:rPr>
              <a:t>The CEO of the retail store is interested to view the time series of the revenue data for the year 2011 only. He would like to view granular data by looking into revenue for each month. The CEO is interested in viewing the seasonal trends and wants to dig deeper into why these trends occur. This analysis will be helpful for the CEO to forecast for the next year.</a:t>
            </a:r>
          </a:p>
          <a:p>
            <a:endParaRPr lang="en-IN" dirty="0"/>
          </a:p>
        </p:txBody>
      </p:sp>
      <p:sp>
        <p:nvSpPr>
          <p:cNvPr id="2" name="Rectangle 1">
            <a:extLst>
              <a:ext uri="{FF2B5EF4-FFF2-40B4-BE49-F238E27FC236}">
                <a16:creationId xmlns:a16="http://schemas.microsoft.com/office/drawing/2014/main" id="{BF47D318-0775-FDFC-8D74-712BCFA2204F}"/>
              </a:ext>
            </a:extLst>
          </p:cNvPr>
          <p:cNvSpPr/>
          <p:nvPr/>
        </p:nvSpPr>
        <p:spPr>
          <a:xfrm>
            <a:off x="6482686" y="330199"/>
            <a:ext cx="5404514" cy="6084905"/>
          </a:xfrm>
          <a:prstGeom prst="rect">
            <a:avLst/>
          </a:prstGeom>
          <a:noFill/>
          <a:ln w="28575">
            <a:solidFill>
              <a:srgbClr val="99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6" name="Arrow: Pentagon 5">
            <a:extLst>
              <a:ext uri="{FF2B5EF4-FFF2-40B4-BE49-F238E27FC236}">
                <a16:creationId xmlns:a16="http://schemas.microsoft.com/office/drawing/2014/main" id="{C9969399-8FAE-6676-B73E-A4BB46CC27A9}"/>
              </a:ext>
            </a:extLst>
          </p:cNvPr>
          <p:cNvSpPr/>
          <p:nvPr/>
        </p:nvSpPr>
        <p:spPr>
          <a:xfrm>
            <a:off x="1600233" y="767080"/>
            <a:ext cx="2045937" cy="500440"/>
          </a:xfrm>
          <a:prstGeom prst="homePlate">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F3AC263-6059-0C2C-9ABD-B78BC3BA60F2}"/>
              </a:ext>
            </a:extLst>
          </p:cNvPr>
          <p:cNvSpPr txBox="1"/>
          <p:nvPr/>
        </p:nvSpPr>
        <p:spPr>
          <a:xfrm>
            <a:off x="1838960" y="843280"/>
            <a:ext cx="2560320" cy="400110"/>
          </a:xfrm>
          <a:prstGeom prst="rect">
            <a:avLst/>
          </a:prstGeom>
          <a:noFill/>
        </p:spPr>
        <p:txBody>
          <a:bodyPr wrap="square" rtlCol="0">
            <a:spAutoFit/>
          </a:bodyPr>
          <a:lstStyle/>
          <a:p>
            <a:r>
              <a:rPr lang="en-IN" sz="2000" b="1" dirty="0">
                <a:solidFill>
                  <a:schemeClr val="bg1"/>
                </a:solidFill>
                <a:latin typeface="Bahnschrift" panose="020B0502040204020203" pitchFamily="34" charset="0"/>
              </a:rPr>
              <a:t>QUESTION</a:t>
            </a:r>
            <a:r>
              <a:rPr lang="en-IN" sz="2000" b="1" dirty="0">
                <a:solidFill>
                  <a:srgbClr val="9966FF"/>
                </a:solidFill>
                <a:latin typeface="Bahnschrift" panose="020B0502040204020203" pitchFamily="34" charset="0"/>
              </a:rPr>
              <a:t> </a:t>
            </a:r>
            <a:r>
              <a:rPr lang="en-IN" sz="2000" b="1" dirty="0">
                <a:solidFill>
                  <a:schemeClr val="bg1"/>
                </a:solidFill>
                <a:latin typeface="Bahnschrift" panose="020B0502040204020203" pitchFamily="34" charset="0"/>
              </a:rPr>
              <a:t>1</a:t>
            </a:r>
          </a:p>
        </p:txBody>
      </p:sp>
      <p:grpSp>
        <p:nvGrpSpPr>
          <p:cNvPr id="11" name="Group 10">
            <a:extLst>
              <a:ext uri="{FF2B5EF4-FFF2-40B4-BE49-F238E27FC236}">
                <a16:creationId xmlns:a16="http://schemas.microsoft.com/office/drawing/2014/main" id="{7908096C-986C-9524-1D1B-EBB38547CBAE}"/>
              </a:ext>
            </a:extLst>
          </p:cNvPr>
          <p:cNvGrpSpPr/>
          <p:nvPr/>
        </p:nvGrpSpPr>
        <p:grpSpPr>
          <a:xfrm>
            <a:off x="8098572" y="767080"/>
            <a:ext cx="2928046" cy="604568"/>
            <a:chOff x="8406581" y="767081"/>
            <a:chExt cx="2928046" cy="604568"/>
          </a:xfrm>
        </p:grpSpPr>
        <p:sp>
          <p:nvSpPr>
            <p:cNvPr id="9" name="Rectangle: Rounded Corners 8">
              <a:extLst>
                <a:ext uri="{FF2B5EF4-FFF2-40B4-BE49-F238E27FC236}">
                  <a16:creationId xmlns:a16="http://schemas.microsoft.com/office/drawing/2014/main" id="{571EF32B-DC74-0A7E-482D-B6DEDDC21970}"/>
                </a:ext>
              </a:extLst>
            </p:cNvPr>
            <p:cNvSpPr/>
            <p:nvPr/>
          </p:nvSpPr>
          <p:spPr>
            <a:xfrm>
              <a:off x="8406581" y="767081"/>
              <a:ext cx="1946459" cy="604568"/>
            </a:xfrm>
            <a:prstGeom prst="roundRect">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79E63A91-BCED-B637-5E86-8E09C43B3A99}"/>
                </a:ext>
              </a:extLst>
            </p:cNvPr>
            <p:cNvSpPr txBox="1"/>
            <p:nvPr/>
          </p:nvSpPr>
          <p:spPr>
            <a:xfrm>
              <a:off x="8774307" y="867410"/>
              <a:ext cx="2560320" cy="400110"/>
            </a:xfrm>
            <a:prstGeom prst="rect">
              <a:avLst/>
            </a:prstGeom>
            <a:noFill/>
          </p:spPr>
          <p:txBody>
            <a:bodyPr wrap="square" rtlCol="0">
              <a:spAutoFit/>
            </a:bodyPr>
            <a:lstStyle/>
            <a:p>
              <a:r>
                <a:rPr lang="en-IN" sz="2000" b="1" dirty="0">
                  <a:solidFill>
                    <a:schemeClr val="bg1"/>
                  </a:solidFill>
                  <a:latin typeface="Bahnschrift" panose="020B0502040204020203" pitchFamily="34" charset="0"/>
                </a:rPr>
                <a:t>INSIGHTS</a:t>
              </a:r>
            </a:p>
          </p:txBody>
        </p:sp>
      </p:grpSp>
      <p:pic>
        <p:nvPicPr>
          <p:cNvPr id="12" name="Picture 11">
            <a:extLst>
              <a:ext uri="{FF2B5EF4-FFF2-40B4-BE49-F238E27FC236}">
                <a16:creationId xmlns:a16="http://schemas.microsoft.com/office/drawing/2014/main" id="{287DD49A-B12D-D32F-ABC3-EFFC8A38D2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16832" y="1552111"/>
            <a:ext cx="4653415" cy="2144934"/>
          </a:xfrm>
          <a:prstGeom prst="rect">
            <a:avLst/>
          </a:prstGeom>
        </p:spPr>
      </p:pic>
      <p:sp>
        <p:nvSpPr>
          <p:cNvPr id="13" name="TextBox 12">
            <a:extLst>
              <a:ext uri="{FF2B5EF4-FFF2-40B4-BE49-F238E27FC236}">
                <a16:creationId xmlns:a16="http://schemas.microsoft.com/office/drawing/2014/main" id="{A4CF1F4C-8CB6-33A9-0623-B3767FF0AC75}"/>
              </a:ext>
            </a:extLst>
          </p:cNvPr>
          <p:cNvSpPr txBox="1"/>
          <p:nvPr/>
        </p:nvSpPr>
        <p:spPr>
          <a:xfrm>
            <a:off x="6816832" y="3699011"/>
            <a:ext cx="4870201" cy="2308324"/>
          </a:xfrm>
          <a:prstGeom prst="rect">
            <a:avLst/>
          </a:prstGeom>
          <a:noFill/>
        </p:spPr>
        <p:txBody>
          <a:bodyPr wrap="square" rtlCol="0">
            <a:spAutoFit/>
          </a:bodyPr>
          <a:lstStyle/>
          <a:p>
            <a:br>
              <a:rPr lang="en-US" sz="1300" dirty="0">
                <a:solidFill>
                  <a:srgbClr val="374151"/>
                </a:solidFill>
                <a:latin typeface="HP Simplified Hans Light" panose="020B0300000000000000" pitchFamily="34" charset="-122"/>
                <a:ea typeface="HP Simplified Hans Light" panose="020B0300000000000000" pitchFamily="34" charset="-122"/>
              </a:rPr>
            </a:br>
            <a:r>
              <a:rPr lang="en-US" sz="1300" b="0" i="0" dirty="0">
                <a:solidFill>
                  <a:srgbClr val="374151"/>
                </a:solidFill>
                <a:effectLst/>
                <a:latin typeface="Söhne"/>
              </a:rPr>
              <a:t>The initial 8 months showed consistent monthly revenues, averaging around $685,000. </a:t>
            </a:r>
          </a:p>
          <a:p>
            <a:endParaRPr lang="en-US" sz="1300" b="0" i="0" dirty="0">
              <a:solidFill>
                <a:srgbClr val="374151"/>
              </a:solidFill>
              <a:effectLst/>
              <a:latin typeface="Söhne"/>
            </a:endParaRPr>
          </a:p>
          <a:p>
            <a:r>
              <a:rPr lang="en-US" sz="1300" b="0" i="0" dirty="0">
                <a:solidFill>
                  <a:srgbClr val="374151"/>
                </a:solidFill>
                <a:effectLst/>
                <a:latin typeface="Söhne"/>
              </a:rPr>
              <a:t>However, a remarkable surge began in September, reaching its pinnacle at $1.52 million in November, with an average monthly revenue increase of approximately 21.18% from August to November.</a:t>
            </a:r>
          </a:p>
          <a:p>
            <a:endParaRPr lang="en-US" sz="1300" b="0" i="0" dirty="0">
              <a:solidFill>
                <a:srgbClr val="374151"/>
              </a:solidFill>
              <a:effectLst/>
              <a:latin typeface="Söhne"/>
            </a:endParaRPr>
          </a:p>
          <a:p>
            <a:r>
              <a:rPr lang="en-US" sz="1300" b="0" i="0" dirty="0">
                <a:solidFill>
                  <a:srgbClr val="374151"/>
                </a:solidFill>
                <a:effectLst/>
                <a:latin typeface="Söhne"/>
              </a:rPr>
              <a:t>This revenue pattern from August to December highlights the significant impact of seasonal factors on our retail store sales</a:t>
            </a:r>
            <a:r>
              <a:rPr lang="en-US" sz="1400" b="0" i="0" dirty="0">
                <a:solidFill>
                  <a:srgbClr val="374151"/>
                </a:solidFill>
                <a:effectLst/>
                <a:latin typeface="Söhne"/>
              </a:rPr>
              <a:t>.</a:t>
            </a:r>
            <a:br>
              <a:rPr lang="en-US" sz="1300" b="1" i="0" dirty="0">
                <a:effectLst/>
                <a:latin typeface="HP Simplified Hans Light" panose="020B0300000000000000" pitchFamily="34" charset="-122"/>
                <a:ea typeface="HP Simplified Hans Light" panose="020B0300000000000000" pitchFamily="34" charset="-122"/>
              </a:rPr>
            </a:br>
            <a:endParaRPr lang="en-IN" sz="1300" b="1" dirty="0">
              <a:latin typeface="HP Simplified Hans Light" panose="020B0300000000000000" pitchFamily="34" charset="-122"/>
              <a:ea typeface="HP Simplified Hans Light" panose="020B0300000000000000" pitchFamily="34" charset="-122"/>
            </a:endParaRPr>
          </a:p>
        </p:txBody>
      </p:sp>
      <p:sp>
        <p:nvSpPr>
          <p:cNvPr id="14" name="Arrow: Right 13">
            <a:extLst>
              <a:ext uri="{FF2B5EF4-FFF2-40B4-BE49-F238E27FC236}">
                <a16:creationId xmlns:a16="http://schemas.microsoft.com/office/drawing/2014/main" id="{4AC4885C-D84A-4833-E413-7A204B1FA84B}"/>
              </a:ext>
            </a:extLst>
          </p:cNvPr>
          <p:cNvSpPr/>
          <p:nvPr/>
        </p:nvSpPr>
        <p:spPr>
          <a:xfrm>
            <a:off x="6736399" y="4000973"/>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16" name="Arrow: Right 15">
            <a:extLst>
              <a:ext uri="{FF2B5EF4-FFF2-40B4-BE49-F238E27FC236}">
                <a16:creationId xmlns:a16="http://schemas.microsoft.com/office/drawing/2014/main" id="{E24B15A9-87B7-9A3F-1DDE-BC4D32AC466A}"/>
              </a:ext>
            </a:extLst>
          </p:cNvPr>
          <p:cNvSpPr/>
          <p:nvPr/>
        </p:nvSpPr>
        <p:spPr>
          <a:xfrm>
            <a:off x="6736399" y="4571920"/>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17" name="Arrow: Right 16">
            <a:extLst>
              <a:ext uri="{FF2B5EF4-FFF2-40B4-BE49-F238E27FC236}">
                <a16:creationId xmlns:a16="http://schemas.microsoft.com/office/drawing/2014/main" id="{45A90C28-7863-516D-AE60-0AFAA1D99A96}"/>
              </a:ext>
            </a:extLst>
          </p:cNvPr>
          <p:cNvSpPr/>
          <p:nvPr/>
        </p:nvSpPr>
        <p:spPr>
          <a:xfrm>
            <a:off x="6736399" y="5374892"/>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pic>
        <p:nvPicPr>
          <p:cNvPr id="18" name="Recorded Sound">
            <a:hlinkClick r:id="" action="ppaction://media"/>
            <a:extLst>
              <a:ext uri="{FF2B5EF4-FFF2-40B4-BE49-F238E27FC236}">
                <a16:creationId xmlns:a16="http://schemas.microsoft.com/office/drawing/2014/main" id="{05AAA0F2-0E77-0B3E-4C35-9AA5229B6D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657" y="5930499"/>
            <a:ext cx="406400" cy="406400"/>
          </a:xfrm>
          <a:prstGeom prst="rect">
            <a:avLst/>
          </a:prstGeom>
        </p:spPr>
      </p:pic>
    </p:spTree>
    <p:extLst>
      <p:ext uri="{BB962C8B-B14F-4D97-AF65-F5344CB8AC3E}">
        <p14:creationId xmlns:p14="http://schemas.microsoft.com/office/powerpoint/2010/main" val="3269219001"/>
      </p:ext>
    </p:extLst>
  </p:cSld>
  <p:clrMapOvr>
    <a:masterClrMapping/>
  </p:clrMapOvr>
  <mc:AlternateContent xmlns:mc="http://schemas.openxmlformats.org/markup-compatibility/2006" xmlns:p14="http://schemas.microsoft.com/office/powerpoint/2010/main">
    <mc:Choice Requires="p14">
      <p:transition spd="slow" p14:dur="2000" advTm="45256"/>
    </mc:Choice>
    <mc:Fallback xmlns="">
      <p:transition spd="slow" advTm="45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256"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265EAF-B588-DEF1-3FEA-19BF1C7F68FE}"/>
              </a:ext>
            </a:extLst>
          </p:cNvPr>
          <p:cNvSpPr/>
          <p:nvPr/>
        </p:nvSpPr>
        <p:spPr>
          <a:xfrm>
            <a:off x="0" y="0"/>
            <a:ext cx="5977719" cy="6858000"/>
          </a:xfrm>
          <a:prstGeom prst="rect">
            <a:avLst/>
          </a:prstGeom>
          <a:gradFill>
            <a:gsLst>
              <a:gs pos="0">
                <a:schemeClr val="tx1">
                  <a:lumMod val="95000"/>
                  <a:lumOff val="5000"/>
                </a:schemeClr>
              </a:gs>
              <a:gs pos="98000">
                <a:srgbClr val="9966FF"/>
              </a:gs>
            </a:gsLst>
            <a:lin ang="2700000" scaled="1"/>
          </a:gradFill>
          <a:ln>
            <a:solidFill>
              <a:schemeClr val="accent1">
                <a:shade val="15000"/>
                <a:alpha val="97000"/>
              </a:schemeClr>
            </a:solid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5" name="Rectangle 4">
            <a:extLst>
              <a:ext uri="{FF2B5EF4-FFF2-40B4-BE49-F238E27FC236}">
                <a16:creationId xmlns:a16="http://schemas.microsoft.com/office/drawing/2014/main" id="{E2A2F49C-4820-5E68-18A9-A612DF7FB8BB}"/>
              </a:ext>
            </a:extLst>
          </p:cNvPr>
          <p:cNvSpPr/>
          <p:nvPr/>
        </p:nvSpPr>
        <p:spPr>
          <a:xfrm>
            <a:off x="504967" y="330200"/>
            <a:ext cx="4867133" cy="6084904"/>
          </a:xfrm>
          <a:prstGeom prst="rect">
            <a:avLst/>
          </a:prstGeom>
          <a:noFill/>
          <a:ln w="2857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15" name="TextBox 14">
            <a:extLst>
              <a:ext uri="{FF2B5EF4-FFF2-40B4-BE49-F238E27FC236}">
                <a16:creationId xmlns:a16="http://schemas.microsoft.com/office/drawing/2014/main" id="{399DAFCA-0186-BF4E-B78E-834517ABA5E3}"/>
              </a:ext>
            </a:extLst>
          </p:cNvPr>
          <p:cNvSpPr txBox="1"/>
          <p:nvPr/>
        </p:nvSpPr>
        <p:spPr>
          <a:xfrm>
            <a:off x="923478" y="1566952"/>
            <a:ext cx="3923686" cy="3724096"/>
          </a:xfrm>
          <a:prstGeom prst="rect">
            <a:avLst/>
          </a:prstGeom>
          <a:noFill/>
        </p:spPr>
        <p:txBody>
          <a:bodyPr wrap="square" rtlCol="0">
            <a:spAutoFit/>
          </a:bodyPr>
          <a:lstStyle/>
          <a:p>
            <a:pPr algn="l"/>
            <a:br>
              <a:rPr lang="en-US" b="0" i="0" dirty="0">
                <a:solidFill>
                  <a:schemeClr val="bg1"/>
                </a:solidFill>
                <a:effectLst/>
                <a:latin typeface="HP Simplified Hans Light" panose="020B0300000000000000" pitchFamily="34" charset="-122"/>
                <a:ea typeface="HP Simplified Hans Light" panose="020B0300000000000000" pitchFamily="34" charset="-122"/>
              </a:rPr>
            </a:br>
            <a:br>
              <a:rPr lang="en-US" sz="2000" b="0" i="0" dirty="0">
                <a:solidFill>
                  <a:schemeClr val="bg1"/>
                </a:solidFill>
                <a:effectLst/>
                <a:latin typeface="HP Simplified Hans Light" panose="020B0300000000000000" pitchFamily="34" charset="-122"/>
                <a:ea typeface="HP Simplified Hans Light" panose="020B0300000000000000" pitchFamily="34" charset="-122"/>
              </a:rPr>
            </a:br>
            <a:r>
              <a:rPr lang="en-US" sz="2000" dirty="0">
                <a:solidFill>
                  <a:schemeClr val="bg1"/>
                </a:solidFill>
                <a:latin typeface="HP Simplified Hans Light" panose="020B0300000000000000" pitchFamily="34" charset="-122"/>
                <a:ea typeface="HP Simplified Hans Light" panose="020B0300000000000000" pitchFamily="34" charset="-122"/>
              </a:rPr>
              <a:t>The CMO is interested in viewing the top 10 countries which are generating the highest revenue. Additionally, the CMO is also interested in viewing the quantity sold along with the revenue generated. The CMO does not want to have the United Kingdom in this visual.</a:t>
            </a:r>
          </a:p>
          <a:p>
            <a:endParaRPr lang="en-IN" dirty="0"/>
          </a:p>
        </p:txBody>
      </p:sp>
      <p:sp>
        <p:nvSpPr>
          <p:cNvPr id="2" name="Rectangle 1">
            <a:extLst>
              <a:ext uri="{FF2B5EF4-FFF2-40B4-BE49-F238E27FC236}">
                <a16:creationId xmlns:a16="http://schemas.microsoft.com/office/drawing/2014/main" id="{BF47D318-0775-FDFC-8D74-712BCFA2204F}"/>
              </a:ext>
            </a:extLst>
          </p:cNvPr>
          <p:cNvSpPr/>
          <p:nvPr/>
        </p:nvSpPr>
        <p:spPr>
          <a:xfrm>
            <a:off x="6482686" y="330199"/>
            <a:ext cx="5404514" cy="6084905"/>
          </a:xfrm>
          <a:prstGeom prst="rect">
            <a:avLst/>
          </a:prstGeom>
          <a:noFill/>
          <a:ln w="28575">
            <a:solidFill>
              <a:srgbClr val="99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6" name="Arrow: Pentagon 5">
            <a:extLst>
              <a:ext uri="{FF2B5EF4-FFF2-40B4-BE49-F238E27FC236}">
                <a16:creationId xmlns:a16="http://schemas.microsoft.com/office/drawing/2014/main" id="{C9969399-8FAE-6676-B73E-A4BB46CC27A9}"/>
              </a:ext>
            </a:extLst>
          </p:cNvPr>
          <p:cNvSpPr/>
          <p:nvPr/>
        </p:nvSpPr>
        <p:spPr>
          <a:xfrm>
            <a:off x="1600233" y="767080"/>
            <a:ext cx="2045937" cy="500440"/>
          </a:xfrm>
          <a:prstGeom prst="homePlate">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F3AC263-6059-0C2C-9ABD-B78BC3BA60F2}"/>
              </a:ext>
            </a:extLst>
          </p:cNvPr>
          <p:cNvSpPr txBox="1"/>
          <p:nvPr/>
        </p:nvSpPr>
        <p:spPr>
          <a:xfrm>
            <a:off x="1838960" y="843280"/>
            <a:ext cx="2560320" cy="400110"/>
          </a:xfrm>
          <a:prstGeom prst="rect">
            <a:avLst/>
          </a:prstGeom>
          <a:noFill/>
        </p:spPr>
        <p:txBody>
          <a:bodyPr wrap="square" rtlCol="0">
            <a:spAutoFit/>
          </a:bodyPr>
          <a:lstStyle/>
          <a:p>
            <a:r>
              <a:rPr lang="en-IN" sz="2000" b="1" dirty="0">
                <a:solidFill>
                  <a:schemeClr val="bg1"/>
                </a:solidFill>
                <a:latin typeface="Bahnschrift" panose="020B0502040204020203" pitchFamily="34" charset="0"/>
              </a:rPr>
              <a:t>QUESTION</a:t>
            </a:r>
            <a:r>
              <a:rPr lang="en-IN" sz="2000" b="1" dirty="0">
                <a:solidFill>
                  <a:srgbClr val="9966FF"/>
                </a:solidFill>
                <a:latin typeface="Bahnschrift" panose="020B0502040204020203" pitchFamily="34" charset="0"/>
              </a:rPr>
              <a:t> </a:t>
            </a:r>
            <a:r>
              <a:rPr lang="en-IN" sz="2000" b="1" dirty="0">
                <a:solidFill>
                  <a:schemeClr val="bg1"/>
                </a:solidFill>
                <a:latin typeface="Bahnschrift" panose="020B0502040204020203" pitchFamily="34" charset="0"/>
              </a:rPr>
              <a:t>2</a:t>
            </a:r>
          </a:p>
        </p:txBody>
      </p:sp>
      <p:pic>
        <p:nvPicPr>
          <p:cNvPr id="8" name="Picture 7">
            <a:extLst>
              <a:ext uri="{FF2B5EF4-FFF2-40B4-BE49-F238E27FC236}">
                <a16:creationId xmlns:a16="http://schemas.microsoft.com/office/drawing/2014/main" id="{CD1066CF-260B-B8FC-D3AF-D4314E6F447B}"/>
              </a:ext>
            </a:extLst>
          </p:cNvPr>
          <p:cNvPicPr>
            <a:picLocks noChangeAspect="1"/>
          </p:cNvPicPr>
          <p:nvPr/>
        </p:nvPicPr>
        <p:blipFill>
          <a:blip r:embed="rId4"/>
          <a:stretch>
            <a:fillRect/>
          </a:stretch>
        </p:blipFill>
        <p:spPr>
          <a:xfrm>
            <a:off x="7807016" y="1393984"/>
            <a:ext cx="2755854" cy="2441210"/>
          </a:xfrm>
          <a:prstGeom prst="rect">
            <a:avLst/>
          </a:prstGeom>
        </p:spPr>
      </p:pic>
      <p:grpSp>
        <p:nvGrpSpPr>
          <p:cNvPr id="10" name="Group 9">
            <a:extLst>
              <a:ext uri="{FF2B5EF4-FFF2-40B4-BE49-F238E27FC236}">
                <a16:creationId xmlns:a16="http://schemas.microsoft.com/office/drawing/2014/main" id="{48DDDE84-516C-3448-2922-A5F86AAEEAAE}"/>
              </a:ext>
            </a:extLst>
          </p:cNvPr>
          <p:cNvGrpSpPr/>
          <p:nvPr/>
        </p:nvGrpSpPr>
        <p:grpSpPr>
          <a:xfrm>
            <a:off x="8141109" y="638822"/>
            <a:ext cx="2928046" cy="604568"/>
            <a:chOff x="8406581" y="767081"/>
            <a:chExt cx="2928046" cy="604568"/>
          </a:xfrm>
        </p:grpSpPr>
        <p:sp>
          <p:nvSpPr>
            <p:cNvPr id="11" name="Rectangle: Rounded Corners 10">
              <a:extLst>
                <a:ext uri="{FF2B5EF4-FFF2-40B4-BE49-F238E27FC236}">
                  <a16:creationId xmlns:a16="http://schemas.microsoft.com/office/drawing/2014/main" id="{6BF76B58-1A4C-1080-018B-2A77E2DC1FDC}"/>
                </a:ext>
              </a:extLst>
            </p:cNvPr>
            <p:cNvSpPr/>
            <p:nvPr/>
          </p:nvSpPr>
          <p:spPr>
            <a:xfrm>
              <a:off x="8406581" y="767081"/>
              <a:ext cx="1946459" cy="604568"/>
            </a:xfrm>
            <a:prstGeom prst="roundRect">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398EF3CB-E1AA-C520-0453-9821625E0437}"/>
                </a:ext>
              </a:extLst>
            </p:cNvPr>
            <p:cNvSpPr txBox="1"/>
            <p:nvPr/>
          </p:nvSpPr>
          <p:spPr>
            <a:xfrm>
              <a:off x="8774307" y="867410"/>
              <a:ext cx="2560320" cy="400110"/>
            </a:xfrm>
            <a:prstGeom prst="rect">
              <a:avLst/>
            </a:prstGeom>
            <a:noFill/>
          </p:spPr>
          <p:txBody>
            <a:bodyPr wrap="square" rtlCol="0">
              <a:spAutoFit/>
            </a:bodyPr>
            <a:lstStyle/>
            <a:p>
              <a:r>
                <a:rPr lang="en-IN" sz="2000" b="1" dirty="0">
                  <a:solidFill>
                    <a:schemeClr val="bg1"/>
                  </a:solidFill>
                  <a:latin typeface="Bahnschrift" panose="020B0502040204020203" pitchFamily="34" charset="0"/>
                </a:rPr>
                <a:t>INSIGHTS</a:t>
              </a:r>
            </a:p>
          </p:txBody>
        </p:sp>
      </p:grpSp>
      <p:sp>
        <p:nvSpPr>
          <p:cNvPr id="7" name="TextBox 6">
            <a:extLst>
              <a:ext uri="{FF2B5EF4-FFF2-40B4-BE49-F238E27FC236}">
                <a16:creationId xmlns:a16="http://schemas.microsoft.com/office/drawing/2014/main" id="{115F5F32-AC33-2927-DDB5-B93E43CD3493}"/>
              </a:ext>
            </a:extLst>
          </p:cNvPr>
          <p:cNvSpPr txBox="1"/>
          <p:nvPr/>
        </p:nvSpPr>
        <p:spPr>
          <a:xfrm>
            <a:off x="6816832" y="3699011"/>
            <a:ext cx="4870201" cy="1692771"/>
          </a:xfrm>
          <a:prstGeom prst="rect">
            <a:avLst/>
          </a:prstGeom>
          <a:noFill/>
        </p:spPr>
        <p:txBody>
          <a:bodyPr wrap="square" rtlCol="0">
            <a:spAutoFit/>
          </a:bodyPr>
          <a:lstStyle/>
          <a:p>
            <a:br>
              <a:rPr lang="en-US" sz="1300" dirty="0">
                <a:solidFill>
                  <a:srgbClr val="374151"/>
                </a:solidFill>
                <a:latin typeface="HP Simplified Hans Light" panose="020B0300000000000000" pitchFamily="34" charset="-122"/>
                <a:ea typeface="HP Simplified Hans Light" panose="020B0300000000000000" pitchFamily="34" charset="-122"/>
              </a:rPr>
            </a:br>
            <a:r>
              <a:rPr lang="en-US" sz="1300" dirty="0">
                <a:solidFill>
                  <a:srgbClr val="374151"/>
                </a:solidFill>
                <a:latin typeface="Söhne"/>
              </a:rPr>
              <a:t>This chart displays the top 10 countries by revenue and the quantities of goods purchased, excluding the United Kingdom.</a:t>
            </a:r>
          </a:p>
          <a:p>
            <a:endParaRPr lang="en-US" sz="1300" dirty="0">
              <a:solidFill>
                <a:srgbClr val="374151"/>
              </a:solidFill>
              <a:latin typeface="Söhne"/>
            </a:endParaRPr>
          </a:p>
          <a:p>
            <a:r>
              <a:rPr lang="en-US" sz="1300" dirty="0">
                <a:solidFill>
                  <a:srgbClr val="374151"/>
                </a:solidFill>
                <a:latin typeface="Söhne"/>
              </a:rPr>
              <a:t> Interestingly, there are no significant disparities between the revenue and the quantity of goods sold in these countries, indicating a strong purchasing power across this group.</a:t>
            </a:r>
            <a:br>
              <a:rPr lang="en-US" sz="1300" dirty="0">
                <a:solidFill>
                  <a:srgbClr val="374151"/>
                </a:solidFill>
                <a:latin typeface="Söhne"/>
              </a:rPr>
            </a:br>
            <a:endParaRPr lang="en-IN" sz="1300" dirty="0">
              <a:solidFill>
                <a:srgbClr val="374151"/>
              </a:solidFill>
              <a:latin typeface="Söhne"/>
            </a:endParaRPr>
          </a:p>
        </p:txBody>
      </p:sp>
      <p:sp>
        <p:nvSpPr>
          <p:cNvPr id="9" name="Arrow: Right 8">
            <a:extLst>
              <a:ext uri="{FF2B5EF4-FFF2-40B4-BE49-F238E27FC236}">
                <a16:creationId xmlns:a16="http://schemas.microsoft.com/office/drawing/2014/main" id="{7DA7E28B-17E5-E9B9-5D17-8092B67588F7}"/>
              </a:ext>
            </a:extLst>
          </p:cNvPr>
          <p:cNvSpPr/>
          <p:nvPr/>
        </p:nvSpPr>
        <p:spPr>
          <a:xfrm>
            <a:off x="6736399" y="4000973"/>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13" name="Arrow: Right 12">
            <a:extLst>
              <a:ext uri="{FF2B5EF4-FFF2-40B4-BE49-F238E27FC236}">
                <a16:creationId xmlns:a16="http://schemas.microsoft.com/office/drawing/2014/main" id="{6B96E09F-4890-DC90-AEB0-FAFF9352CA61}"/>
              </a:ext>
            </a:extLst>
          </p:cNvPr>
          <p:cNvSpPr/>
          <p:nvPr/>
        </p:nvSpPr>
        <p:spPr>
          <a:xfrm>
            <a:off x="6736399" y="4571900"/>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pic>
        <p:nvPicPr>
          <p:cNvPr id="16" name="Recorded Sound">
            <a:hlinkClick r:id="" action="ppaction://media"/>
            <a:extLst>
              <a:ext uri="{FF2B5EF4-FFF2-40B4-BE49-F238E27FC236}">
                <a16:creationId xmlns:a16="http://schemas.microsoft.com/office/drawing/2014/main" id="{4D1AC66A-0973-1FDB-A31E-8B09EDB791D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0278" y="5953359"/>
            <a:ext cx="406400" cy="406400"/>
          </a:xfrm>
          <a:prstGeom prst="rect">
            <a:avLst/>
          </a:prstGeom>
        </p:spPr>
      </p:pic>
    </p:spTree>
    <p:extLst>
      <p:ext uri="{BB962C8B-B14F-4D97-AF65-F5344CB8AC3E}">
        <p14:creationId xmlns:p14="http://schemas.microsoft.com/office/powerpoint/2010/main" val="3713653909"/>
      </p:ext>
    </p:extLst>
  </p:cSld>
  <p:clrMapOvr>
    <a:masterClrMapping/>
  </p:clrMapOvr>
  <mc:AlternateContent xmlns:mc="http://schemas.openxmlformats.org/markup-compatibility/2006" xmlns:p14="http://schemas.microsoft.com/office/powerpoint/2010/main">
    <mc:Choice Requires="p14">
      <p:transition spd="slow" p14:dur="2000" advTm="28706"/>
    </mc:Choice>
    <mc:Fallback xmlns="">
      <p:transition spd="slow" advTm="287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76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265EAF-B588-DEF1-3FEA-19BF1C7F68FE}"/>
              </a:ext>
            </a:extLst>
          </p:cNvPr>
          <p:cNvSpPr/>
          <p:nvPr/>
        </p:nvSpPr>
        <p:spPr>
          <a:xfrm>
            <a:off x="0" y="0"/>
            <a:ext cx="5977719" cy="6858000"/>
          </a:xfrm>
          <a:prstGeom prst="rect">
            <a:avLst/>
          </a:prstGeom>
          <a:gradFill>
            <a:gsLst>
              <a:gs pos="0">
                <a:schemeClr val="tx1">
                  <a:lumMod val="95000"/>
                  <a:lumOff val="5000"/>
                </a:schemeClr>
              </a:gs>
              <a:gs pos="98000">
                <a:srgbClr val="9966FF"/>
              </a:gs>
            </a:gsLst>
            <a:lin ang="2700000" scaled="1"/>
          </a:gradFill>
          <a:ln>
            <a:solidFill>
              <a:schemeClr val="accent1">
                <a:shade val="15000"/>
                <a:alpha val="97000"/>
              </a:schemeClr>
            </a:solid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5" name="Rectangle 4">
            <a:extLst>
              <a:ext uri="{FF2B5EF4-FFF2-40B4-BE49-F238E27FC236}">
                <a16:creationId xmlns:a16="http://schemas.microsoft.com/office/drawing/2014/main" id="{E2A2F49C-4820-5E68-18A9-A612DF7FB8BB}"/>
              </a:ext>
            </a:extLst>
          </p:cNvPr>
          <p:cNvSpPr/>
          <p:nvPr/>
        </p:nvSpPr>
        <p:spPr>
          <a:xfrm>
            <a:off x="504967" y="330200"/>
            <a:ext cx="4867133" cy="6084904"/>
          </a:xfrm>
          <a:prstGeom prst="rect">
            <a:avLst/>
          </a:prstGeom>
          <a:noFill/>
          <a:ln w="2857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15" name="TextBox 14">
            <a:extLst>
              <a:ext uri="{FF2B5EF4-FFF2-40B4-BE49-F238E27FC236}">
                <a16:creationId xmlns:a16="http://schemas.microsoft.com/office/drawing/2014/main" id="{399DAFCA-0186-BF4E-B78E-834517ABA5E3}"/>
              </a:ext>
            </a:extLst>
          </p:cNvPr>
          <p:cNvSpPr txBox="1"/>
          <p:nvPr/>
        </p:nvSpPr>
        <p:spPr>
          <a:xfrm>
            <a:off x="923477" y="1566952"/>
            <a:ext cx="4071603" cy="4062651"/>
          </a:xfrm>
          <a:prstGeom prst="rect">
            <a:avLst/>
          </a:prstGeom>
          <a:noFill/>
        </p:spPr>
        <p:txBody>
          <a:bodyPr wrap="square" rtlCol="0">
            <a:spAutoFit/>
          </a:bodyPr>
          <a:lstStyle/>
          <a:p>
            <a:pPr algn="l"/>
            <a:r>
              <a:rPr lang="en-US" sz="2000" dirty="0">
                <a:solidFill>
                  <a:schemeClr val="bg1"/>
                </a:solidFill>
                <a:latin typeface="HP Simplified Hans Light" panose="020B0300000000000000" pitchFamily="34" charset="-122"/>
                <a:ea typeface="HP Simplified Hans Light" panose="020B0300000000000000" pitchFamily="34" charset="-122"/>
              </a:rPr>
              <a:t>The CMO of the online retail store wants to view the information on the top 10 customers by revenue. He is interested in a visual that shows the greatest revenue generating customer at the start and gradually declines to the lower revenue generating customers. The CMO wants to target the higher revenue generating customers and ensure that they remain satisfied with their products.</a:t>
            </a:r>
          </a:p>
          <a:p>
            <a:endParaRPr lang="en-IN" dirty="0"/>
          </a:p>
        </p:txBody>
      </p:sp>
      <p:sp>
        <p:nvSpPr>
          <p:cNvPr id="2" name="Rectangle 1">
            <a:extLst>
              <a:ext uri="{FF2B5EF4-FFF2-40B4-BE49-F238E27FC236}">
                <a16:creationId xmlns:a16="http://schemas.microsoft.com/office/drawing/2014/main" id="{BF47D318-0775-FDFC-8D74-712BCFA2204F}"/>
              </a:ext>
            </a:extLst>
          </p:cNvPr>
          <p:cNvSpPr/>
          <p:nvPr/>
        </p:nvSpPr>
        <p:spPr>
          <a:xfrm>
            <a:off x="6482686" y="330199"/>
            <a:ext cx="5404514" cy="6084905"/>
          </a:xfrm>
          <a:prstGeom prst="rect">
            <a:avLst/>
          </a:prstGeom>
          <a:noFill/>
          <a:ln w="28575">
            <a:solidFill>
              <a:srgbClr val="99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6" name="Arrow: Pentagon 5">
            <a:extLst>
              <a:ext uri="{FF2B5EF4-FFF2-40B4-BE49-F238E27FC236}">
                <a16:creationId xmlns:a16="http://schemas.microsoft.com/office/drawing/2014/main" id="{C9969399-8FAE-6676-B73E-A4BB46CC27A9}"/>
              </a:ext>
            </a:extLst>
          </p:cNvPr>
          <p:cNvSpPr/>
          <p:nvPr/>
        </p:nvSpPr>
        <p:spPr>
          <a:xfrm>
            <a:off x="1600233" y="767080"/>
            <a:ext cx="2045937" cy="500440"/>
          </a:xfrm>
          <a:prstGeom prst="homePlate">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F3AC263-6059-0C2C-9ABD-B78BC3BA60F2}"/>
              </a:ext>
            </a:extLst>
          </p:cNvPr>
          <p:cNvSpPr txBox="1"/>
          <p:nvPr/>
        </p:nvSpPr>
        <p:spPr>
          <a:xfrm>
            <a:off x="1838960" y="843280"/>
            <a:ext cx="2560320" cy="400110"/>
          </a:xfrm>
          <a:prstGeom prst="rect">
            <a:avLst/>
          </a:prstGeom>
          <a:noFill/>
        </p:spPr>
        <p:txBody>
          <a:bodyPr wrap="square" rtlCol="0">
            <a:spAutoFit/>
          </a:bodyPr>
          <a:lstStyle/>
          <a:p>
            <a:r>
              <a:rPr lang="en-IN" sz="2000" b="1" dirty="0">
                <a:solidFill>
                  <a:schemeClr val="bg1"/>
                </a:solidFill>
                <a:latin typeface="Bahnschrift" panose="020B0502040204020203" pitchFamily="34" charset="0"/>
              </a:rPr>
              <a:t>QUESTION</a:t>
            </a:r>
            <a:r>
              <a:rPr lang="en-IN" sz="2000" b="1" dirty="0">
                <a:solidFill>
                  <a:srgbClr val="9966FF"/>
                </a:solidFill>
                <a:latin typeface="Bahnschrift" panose="020B0502040204020203" pitchFamily="34" charset="0"/>
              </a:rPr>
              <a:t> </a:t>
            </a:r>
            <a:r>
              <a:rPr lang="en-IN" sz="2000" b="1" dirty="0">
                <a:solidFill>
                  <a:schemeClr val="bg1"/>
                </a:solidFill>
                <a:latin typeface="Bahnschrift" panose="020B0502040204020203" pitchFamily="34" charset="0"/>
              </a:rPr>
              <a:t>3</a:t>
            </a:r>
          </a:p>
        </p:txBody>
      </p:sp>
      <p:pic>
        <p:nvPicPr>
          <p:cNvPr id="8" name="Picture 7">
            <a:extLst>
              <a:ext uri="{FF2B5EF4-FFF2-40B4-BE49-F238E27FC236}">
                <a16:creationId xmlns:a16="http://schemas.microsoft.com/office/drawing/2014/main" id="{99F85028-831E-04F6-CABE-2E0EAA31A164}"/>
              </a:ext>
            </a:extLst>
          </p:cNvPr>
          <p:cNvPicPr>
            <a:picLocks noChangeAspect="1"/>
          </p:cNvPicPr>
          <p:nvPr/>
        </p:nvPicPr>
        <p:blipFill>
          <a:blip r:embed="rId4"/>
          <a:stretch>
            <a:fillRect/>
          </a:stretch>
        </p:blipFill>
        <p:spPr>
          <a:xfrm>
            <a:off x="6993201" y="1343719"/>
            <a:ext cx="4383484" cy="2559033"/>
          </a:xfrm>
          <a:prstGeom prst="rect">
            <a:avLst/>
          </a:prstGeom>
        </p:spPr>
      </p:pic>
      <p:grpSp>
        <p:nvGrpSpPr>
          <p:cNvPr id="9" name="Group 8">
            <a:extLst>
              <a:ext uri="{FF2B5EF4-FFF2-40B4-BE49-F238E27FC236}">
                <a16:creationId xmlns:a16="http://schemas.microsoft.com/office/drawing/2014/main" id="{0325F897-9879-8668-730A-BB2A94686E19}"/>
              </a:ext>
            </a:extLst>
          </p:cNvPr>
          <p:cNvGrpSpPr/>
          <p:nvPr/>
        </p:nvGrpSpPr>
        <p:grpSpPr>
          <a:xfrm>
            <a:off x="8141109" y="638822"/>
            <a:ext cx="2928046" cy="604568"/>
            <a:chOff x="8406581" y="767081"/>
            <a:chExt cx="2928046" cy="604568"/>
          </a:xfrm>
        </p:grpSpPr>
        <p:sp>
          <p:nvSpPr>
            <p:cNvPr id="10" name="Rectangle: Rounded Corners 9">
              <a:extLst>
                <a:ext uri="{FF2B5EF4-FFF2-40B4-BE49-F238E27FC236}">
                  <a16:creationId xmlns:a16="http://schemas.microsoft.com/office/drawing/2014/main" id="{AD83C6CF-D44E-DF73-6694-A1D45576D322}"/>
                </a:ext>
              </a:extLst>
            </p:cNvPr>
            <p:cNvSpPr/>
            <p:nvPr/>
          </p:nvSpPr>
          <p:spPr>
            <a:xfrm>
              <a:off x="8406581" y="767081"/>
              <a:ext cx="1946459" cy="604568"/>
            </a:xfrm>
            <a:prstGeom prst="roundRect">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8B9E5CF2-ED49-0920-6FC6-3385092535FA}"/>
                </a:ext>
              </a:extLst>
            </p:cNvPr>
            <p:cNvSpPr txBox="1"/>
            <p:nvPr/>
          </p:nvSpPr>
          <p:spPr>
            <a:xfrm>
              <a:off x="8774307" y="867410"/>
              <a:ext cx="2560320" cy="400110"/>
            </a:xfrm>
            <a:prstGeom prst="rect">
              <a:avLst/>
            </a:prstGeom>
            <a:noFill/>
          </p:spPr>
          <p:txBody>
            <a:bodyPr wrap="square" rtlCol="0">
              <a:spAutoFit/>
            </a:bodyPr>
            <a:lstStyle/>
            <a:p>
              <a:r>
                <a:rPr lang="en-IN" sz="2000" b="1" dirty="0">
                  <a:solidFill>
                    <a:schemeClr val="bg1"/>
                  </a:solidFill>
                  <a:latin typeface="Bahnschrift" panose="020B0502040204020203" pitchFamily="34" charset="0"/>
                </a:rPr>
                <a:t>INSIGHTS</a:t>
              </a:r>
            </a:p>
          </p:txBody>
        </p:sp>
      </p:grpSp>
      <p:sp>
        <p:nvSpPr>
          <p:cNvPr id="7" name="TextBox 6">
            <a:extLst>
              <a:ext uri="{FF2B5EF4-FFF2-40B4-BE49-F238E27FC236}">
                <a16:creationId xmlns:a16="http://schemas.microsoft.com/office/drawing/2014/main" id="{A606DB4F-8F7B-3C8F-A2AF-B6317DD22FF8}"/>
              </a:ext>
            </a:extLst>
          </p:cNvPr>
          <p:cNvSpPr txBox="1"/>
          <p:nvPr/>
        </p:nvSpPr>
        <p:spPr>
          <a:xfrm>
            <a:off x="6847113" y="3511650"/>
            <a:ext cx="4914959" cy="2708434"/>
          </a:xfrm>
          <a:prstGeom prst="rect">
            <a:avLst/>
          </a:prstGeom>
          <a:noFill/>
        </p:spPr>
        <p:txBody>
          <a:bodyPr wrap="square" rtlCol="0">
            <a:spAutoFit/>
          </a:bodyPr>
          <a:lstStyle/>
          <a:p>
            <a:br>
              <a:rPr lang="en-US" sz="1300" dirty="0">
                <a:solidFill>
                  <a:srgbClr val="374151"/>
                </a:solidFill>
                <a:latin typeface="HP Simplified Hans Light" panose="020B0300000000000000" pitchFamily="34" charset="-122"/>
                <a:ea typeface="HP Simplified Hans Light" panose="020B0300000000000000" pitchFamily="34" charset="-122"/>
              </a:rPr>
            </a:br>
            <a:br>
              <a:rPr lang="en-US" sz="1400" dirty="0"/>
            </a:br>
            <a:r>
              <a:rPr lang="en-US" sz="1300" dirty="0">
                <a:solidFill>
                  <a:srgbClr val="374151"/>
                </a:solidFill>
                <a:latin typeface="Söhne"/>
              </a:rPr>
              <a:t>This chart highlights a notable similarity among the top 10 customers in terms of revenue generated. </a:t>
            </a:r>
          </a:p>
          <a:p>
            <a:endParaRPr lang="en-US" sz="1300" dirty="0">
              <a:solidFill>
                <a:srgbClr val="374151"/>
              </a:solidFill>
              <a:latin typeface="Söhne"/>
            </a:endParaRPr>
          </a:p>
          <a:p>
            <a:r>
              <a:rPr lang="en-US" sz="1300" dirty="0">
                <a:solidFill>
                  <a:srgbClr val="374151"/>
                </a:solidFill>
                <a:latin typeface="Söhne"/>
              </a:rPr>
              <a:t>The average difference in revenue between these top customers is just 15.8%. </a:t>
            </a:r>
          </a:p>
          <a:p>
            <a:endParaRPr lang="en-US" sz="1300" dirty="0">
              <a:solidFill>
                <a:srgbClr val="374151"/>
              </a:solidFill>
              <a:latin typeface="Söhne"/>
            </a:endParaRPr>
          </a:p>
          <a:p>
            <a:r>
              <a:rPr lang="en-US" sz="1300" dirty="0">
                <a:solidFill>
                  <a:srgbClr val="374151"/>
                </a:solidFill>
                <a:latin typeface="Söhne"/>
              </a:rPr>
              <a:t>To capitalize on this consistency, the company has a great opportunity to bolster relationships with these customers, fostering loyalty and retention. This strategy can ultimately lead to increased sales and revenue for the company.</a:t>
            </a:r>
            <a:br>
              <a:rPr lang="en-US" sz="1300" b="1" i="0" dirty="0">
                <a:effectLst/>
                <a:latin typeface="HP Simplified Hans Light" panose="020B0300000000000000" pitchFamily="34" charset="-122"/>
                <a:ea typeface="HP Simplified Hans Light" panose="020B0300000000000000" pitchFamily="34" charset="-122"/>
              </a:rPr>
            </a:br>
            <a:endParaRPr lang="en-IN" sz="1300" b="1" dirty="0">
              <a:latin typeface="HP Simplified Hans Light" panose="020B0300000000000000" pitchFamily="34" charset="-122"/>
              <a:ea typeface="HP Simplified Hans Light" panose="020B0300000000000000" pitchFamily="34" charset="-122"/>
            </a:endParaRPr>
          </a:p>
        </p:txBody>
      </p:sp>
      <p:sp>
        <p:nvSpPr>
          <p:cNvPr id="12" name="Arrow: Right 11">
            <a:extLst>
              <a:ext uri="{FF2B5EF4-FFF2-40B4-BE49-F238E27FC236}">
                <a16:creationId xmlns:a16="http://schemas.microsoft.com/office/drawing/2014/main" id="{F5910499-780D-72CF-3FB1-C8D53C3A477F}"/>
              </a:ext>
            </a:extLst>
          </p:cNvPr>
          <p:cNvSpPr/>
          <p:nvPr/>
        </p:nvSpPr>
        <p:spPr>
          <a:xfrm>
            <a:off x="6736399" y="4000973"/>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14" name="Arrow: Right 13">
            <a:extLst>
              <a:ext uri="{FF2B5EF4-FFF2-40B4-BE49-F238E27FC236}">
                <a16:creationId xmlns:a16="http://schemas.microsoft.com/office/drawing/2014/main" id="{6A340F86-33D2-9A90-8779-45C140781992}"/>
              </a:ext>
            </a:extLst>
          </p:cNvPr>
          <p:cNvSpPr/>
          <p:nvPr/>
        </p:nvSpPr>
        <p:spPr>
          <a:xfrm>
            <a:off x="6736399" y="4592368"/>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16" name="Arrow: Right 15">
            <a:extLst>
              <a:ext uri="{FF2B5EF4-FFF2-40B4-BE49-F238E27FC236}">
                <a16:creationId xmlns:a16="http://schemas.microsoft.com/office/drawing/2014/main" id="{13D6C67F-CCFA-4154-C14A-85969F58AE72}"/>
              </a:ext>
            </a:extLst>
          </p:cNvPr>
          <p:cNvSpPr/>
          <p:nvPr/>
        </p:nvSpPr>
        <p:spPr>
          <a:xfrm>
            <a:off x="6721985" y="5200040"/>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pic>
        <p:nvPicPr>
          <p:cNvPr id="18" name="Recorded Sound">
            <a:hlinkClick r:id="" action="ppaction://media"/>
            <a:extLst>
              <a:ext uri="{FF2B5EF4-FFF2-40B4-BE49-F238E27FC236}">
                <a16:creationId xmlns:a16="http://schemas.microsoft.com/office/drawing/2014/main" id="{94D69B41-E3D3-DD4C-AEB1-CAE6180702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0277" y="5953165"/>
            <a:ext cx="406400" cy="406400"/>
          </a:xfrm>
          <a:prstGeom prst="rect">
            <a:avLst/>
          </a:prstGeom>
        </p:spPr>
      </p:pic>
    </p:spTree>
    <p:extLst>
      <p:ext uri="{BB962C8B-B14F-4D97-AF65-F5344CB8AC3E}">
        <p14:creationId xmlns:p14="http://schemas.microsoft.com/office/powerpoint/2010/main" val="1804574208"/>
      </p:ext>
    </p:extLst>
  </p:cSld>
  <p:clrMapOvr>
    <a:masterClrMapping/>
  </p:clrMapOvr>
  <mc:AlternateContent xmlns:mc="http://schemas.openxmlformats.org/markup-compatibility/2006" xmlns:p14="http://schemas.microsoft.com/office/powerpoint/2010/main">
    <mc:Choice Requires="p14">
      <p:transition spd="slow" p14:dur="2000" advTm="38142"/>
    </mc:Choice>
    <mc:Fallback xmlns="">
      <p:transition spd="slow" advTm="38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30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265EAF-B588-DEF1-3FEA-19BF1C7F68FE}"/>
              </a:ext>
            </a:extLst>
          </p:cNvPr>
          <p:cNvSpPr/>
          <p:nvPr/>
        </p:nvSpPr>
        <p:spPr>
          <a:xfrm>
            <a:off x="0" y="0"/>
            <a:ext cx="5977719" cy="6858000"/>
          </a:xfrm>
          <a:prstGeom prst="rect">
            <a:avLst/>
          </a:prstGeom>
          <a:gradFill>
            <a:gsLst>
              <a:gs pos="0">
                <a:schemeClr val="tx1">
                  <a:lumMod val="95000"/>
                  <a:lumOff val="5000"/>
                </a:schemeClr>
              </a:gs>
              <a:gs pos="98000">
                <a:srgbClr val="9966FF"/>
              </a:gs>
            </a:gsLst>
            <a:lin ang="2700000" scaled="1"/>
          </a:gradFill>
          <a:ln>
            <a:solidFill>
              <a:schemeClr val="accent1">
                <a:shade val="15000"/>
                <a:alpha val="97000"/>
              </a:schemeClr>
            </a:solid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5" name="Rectangle 4">
            <a:extLst>
              <a:ext uri="{FF2B5EF4-FFF2-40B4-BE49-F238E27FC236}">
                <a16:creationId xmlns:a16="http://schemas.microsoft.com/office/drawing/2014/main" id="{E2A2F49C-4820-5E68-18A9-A612DF7FB8BB}"/>
              </a:ext>
            </a:extLst>
          </p:cNvPr>
          <p:cNvSpPr/>
          <p:nvPr/>
        </p:nvSpPr>
        <p:spPr>
          <a:xfrm>
            <a:off x="504967" y="330200"/>
            <a:ext cx="4867133" cy="6084904"/>
          </a:xfrm>
          <a:prstGeom prst="rect">
            <a:avLst/>
          </a:prstGeom>
          <a:noFill/>
          <a:ln w="2857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15" name="TextBox 14">
            <a:extLst>
              <a:ext uri="{FF2B5EF4-FFF2-40B4-BE49-F238E27FC236}">
                <a16:creationId xmlns:a16="http://schemas.microsoft.com/office/drawing/2014/main" id="{399DAFCA-0186-BF4E-B78E-834517ABA5E3}"/>
              </a:ext>
            </a:extLst>
          </p:cNvPr>
          <p:cNvSpPr txBox="1"/>
          <p:nvPr/>
        </p:nvSpPr>
        <p:spPr>
          <a:xfrm>
            <a:off x="894808" y="1413201"/>
            <a:ext cx="4448623" cy="4832092"/>
          </a:xfrm>
          <a:prstGeom prst="rect">
            <a:avLst/>
          </a:prstGeom>
          <a:noFill/>
        </p:spPr>
        <p:txBody>
          <a:bodyPr wrap="square" rtlCol="0">
            <a:spAutoFit/>
          </a:bodyPr>
          <a:lstStyle/>
          <a:p>
            <a:pPr algn="l"/>
            <a:r>
              <a:rPr lang="en-US" dirty="0">
                <a:solidFill>
                  <a:schemeClr val="bg1"/>
                </a:solidFill>
                <a:latin typeface="HP Simplified Hans Light" panose="020B0300000000000000" pitchFamily="34" charset="-122"/>
                <a:ea typeface="HP Simplified Hans Light" panose="020B0300000000000000" pitchFamily="34" charset="-122"/>
              </a:rPr>
              <a:t>The CEO is looking to gain insights on the demand for their products. He wants to look at all countries and see which regions have the greatest demand for their products. Once the CEO gets an idea of the regions that have high demand, he will initiate an expansion strategy which will allow the company to target these areas and generate more business from these regions. He wants to view the entire data on a single view without the need to scroll or hover over the data points to identify the demand. There is no need to show data for the United Kingdom as the CEO is more interested in viewing the countries that have expansion opportunities</a:t>
            </a:r>
            <a:r>
              <a:rPr lang="en-US" sz="2000" dirty="0">
                <a:solidFill>
                  <a:schemeClr val="bg1"/>
                </a:solidFill>
                <a:latin typeface="HP Simplified Hans Light" panose="020B0300000000000000" pitchFamily="34" charset="-122"/>
                <a:ea typeface="HP Simplified Hans Light" panose="020B0300000000000000" pitchFamily="34" charset="-122"/>
              </a:rPr>
              <a:t>.</a:t>
            </a:r>
          </a:p>
          <a:p>
            <a:endParaRPr lang="en-IN" dirty="0"/>
          </a:p>
        </p:txBody>
      </p:sp>
      <p:sp>
        <p:nvSpPr>
          <p:cNvPr id="2" name="Rectangle 1">
            <a:extLst>
              <a:ext uri="{FF2B5EF4-FFF2-40B4-BE49-F238E27FC236}">
                <a16:creationId xmlns:a16="http://schemas.microsoft.com/office/drawing/2014/main" id="{BF47D318-0775-FDFC-8D74-712BCFA2204F}"/>
              </a:ext>
            </a:extLst>
          </p:cNvPr>
          <p:cNvSpPr/>
          <p:nvPr/>
        </p:nvSpPr>
        <p:spPr>
          <a:xfrm>
            <a:off x="6482686" y="330199"/>
            <a:ext cx="5404514" cy="6084905"/>
          </a:xfrm>
          <a:prstGeom prst="rect">
            <a:avLst/>
          </a:prstGeom>
          <a:noFill/>
          <a:ln w="28575">
            <a:solidFill>
              <a:srgbClr val="9966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6" name="Arrow: Pentagon 5">
            <a:extLst>
              <a:ext uri="{FF2B5EF4-FFF2-40B4-BE49-F238E27FC236}">
                <a16:creationId xmlns:a16="http://schemas.microsoft.com/office/drawing/2014/main" id="{C9969399-8FAE-6676-B73E-A4BB46CC27A9}"/>
              </a:ext>
            </a:extLst>
          </p:cNvPr>
          <p:cNvSpPr/>
          <p:nvPr/>
        </p:nvSpPr>
        <p:spPr>
          <a:xfrm>
            <a:off x="1600233" y="767080"/>
            <a:ext cx="2045937" cy="500440"/>
          </a:xfrm>
          <a:prstGeom prst="homePlate">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F3AC263-6059-0C2C-9ABD-B78BC3BA60F2}"/>
              </a:ext>
            </a:extLst>
          </p:cNvPr>
          <p:cNvSpPr txBox="1"/>
          <p:nvPr/>
        </p:nvSpPr>
        <p:spPr>
          <a:xfrm>
            <a:off x="1838960" y="843280"/>
            <a:ext cx="2560320" cy="400110"/>
          </a:xfrm>
          <a:prstGeom prst="rect">
            <a:avLst/>
          </a:prstGeom>
          <a:noFill/>
        </p:spPr>
        <p:txBody>
          <a:bodyPr wrap="square" rtlCol="0">
            <a:spAutoFit/>
          </a:bodyPr>
          <a:lstStyle/>
          <a:p>
            <a:r>
              <a:rPr lang="en-IN" sz="2000" b="1" dirty="0">
                <a:solidFill>
                  <a:schemeClr val="bg1"/>
                </a:solidFill>
                <a:latin typeface="Bahnschrift" panose="020B0502040204020203" pitchFamily="34" charset="0"/>
              </a:rPr>
              <a:t>QUESTION</a:t>
            </a:r>
            <a:r>
              <a:rPr lang="en-IN" sz="2000" b="1" dirty="0">
                <a:solidFill>
                  <a:srgbClr val="9966FF"/>
                </a:solidFill>
                <a:latin typeface="Bahnschrift" panose="020B0502040204020203" pitchFamily="34" charset="0"/>
              </a:rPr>
              <a:t> </a:t>
            </a:r>
            <a:r>
              <a:rPr lang="en-IN" sz="2000" b="1" dirty="0">
                <a:solidFill>
                  <a:schemeClr val="bg1"/>
                </a:solidFill>
                <a:latin typeface="Bahnschrift" panose="020B0502040204020203" pitchFamily="34" charset="0"/>
              </a:rPr>
              <a:t>4</a:t>
            </a:r>
          </a:p>
        </p:txBody>
      </p:sp>
      <p:grpSp>
        <p:nvGrpSpPr>
          <p:cNvPr id="11" name="Group 10">
            <a:extLst>
              <a:ext uri="{FF2B5EF4-FFF2-40B4-BE49-F238E27FC236}">
                <a16:creationId xmlns:a16="http://schemas.microsoft.com/office/drawing/2014/main" id="{5F435E5E-512F-5DF2-44D9-9BFCCACD2008}"/>
              </a:ext>
            </a:extLst>
          </p:cNvPr>
          <p:cNvGrpSpPr/>
          <p:nvPr/>
        </p:nvGrpSpPr>
        <p:grpSpPr>
          <a:xfrm>
            <a:off x="8141109" y="638822"/>
            <a:ext cx="2928046" cy="604568"/>
            <a:chOff x="8406581" y="767081"/>
            <a:chExt cx="2928046" cy="604568"/>
          </a:xfrm>
        </p:grpSpPr>
        <p:sp>
          <p:nvSpPr>
            <p:cNvPr id="12" name="Rectangle: Rounded Corners 11">
              <a:extLst>
                <a:ext uri="{FF2B5EF4-FFF2-40B4-BE49-F238E27FC236}">
                  <a16:creationId xmlns:a16="http://schemas.microsoft.com/office/drawing/2014/main" id="{FA5953A4-2724-4983-58C5-9C793F5AD7E2}"/>
                </a:ext>
              </a:extLst>
            </p:cNvPr>
            <p:cNvSpPr/>
            <p:nvPr/>
          </p:nvSpPr>
          <p:spPr>
            <a:xfrm>
              <a:off x="8406581" y="767081"/>
              <a:ext cx="1946459" cy="604568"/>
            </a:xfrm>
            <a:prstGeom prst="roundRect">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C17D09A8-F16C-9822-20BB-634E3C9692C7}"/>
                </a:ext>
              </a:extLst>
            </p:cNvPr>
            <p:cNvSpPr txBox="1"/>
            <p:nvPr/>
          </p:nvSpPr>
          <p:spPr>
            <a:xfrm>
              <a:off x="8774307" y="867410"/>
              <a:ext cx="2560320" cy="400110"/>
            </a:xfrm>
            <a:prstGeom prst="rect">
              <a:avLst/>
            </a:prstGeom>
            <a:noFill/>
          </p:spPr>
          <p:txBody>
            <a:bodyPr wrap="square" rtlCol="0">
              <a:spAutoFit/>
            </a:bodyPr>
            <a:lstStyle/>
            <a:p>
              <a:r>
                <a:rPr lang="en-IN" sz="2000" b="1" dirty="0">
                  <a:solidFill>
                    <a:schemeClr val="bg1"/>
                  </a:solidFill>
                  <a:latin typeface="Bahnschrift" panose="020B0502040204020203" pitchFamily="34" charset="0"/>
                </a:rPr>
                <a:t>INSIGHTS</a:t>
              </a:r>
            </a:p>
          </p:txBody>
        </p:sp>
      </p:grpSp>
      <p:sp>
        <p:nvSpPr>
          <p:cNvPr id="7" name="Arrow: Right 6">
            <a:extLst>
              <a:ext uri="{FF2B5EF4-FFF2-40B4-BE49-F238E27FC236}">
                <a16:creationId xmlns:a16="http://schemas.microsoft.com/office/drawing/2014/main" id="{160D0A67-F422-3DCD-100D-65E96FE60C34}"/>
              </a:ext>
            </a:extLst>
          </p:cNvPr>
          <p:cNvSpPr/>
          <p:nvPr/>
        </p:nvSpPr>
        <p:spPr>
          <a:xfrm>
            <a:off x="6736400" y="4296035"/>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9" name="TextBox 8">
            <a:extLst>
              <a:ext uri="{FF2B5EF4-FFF2-40B4-BE49-F238E27FC236}">
                <a16:creationId xmlns:a16="http://schemas.microsoft.com/office/drawing/2014/main" id="{77301762-3515-85D5-2348-12A9E5741348}"/>
              </a:ext>
            </a:extLst>
          </p:cNvPr>
          <p:cNvSpPr txBox="1"/>
          <p:nvPr/>
        </p:nvSpPr>
        <p:spPr>
          <a:xfrm>
            <a:off x="6897266" y="4026002"/>
            <a:ext cx="4625868" cy="1692771"/>
          </a:xfrm>
          <a:prstGeom prst="rect">
            <a:avLst/>
          </a:prstGeom>
          <a:noFill/>
        </p:spPr>
        <p:txBody>
          <a:bodyPr wrap="square" rtlCol="0">
            <a:spAutoFit/>
          </a:bodyPr>
          <a:lstStyle/>
          <a:p>
            <a:br>
              <a:rPr lang="en-US" sz="1300" dirty="0">
                <a:solidFill>
                  <a:srgbClr val="374151"/>
                </a:solidFill>
                <a:latin typeface="HP Simplified Hans Light" panose="020B0300000000000000" pitchFamily="34" charset="-122"/>
                <a:ea typeface="HP Simplified Hans Light" panose="020B0300000000000000" pitchFamily="34" charset="-122"/>
              </a:rPr>
            </a:br>
            <a:r>
              <a:rPr lang="en-US" sz="1300" dirty="0">
                <a:solidFill>
                  <a:srgbClr val="374151"/>
                </a:solidFill>
                <a:latin typeface="Söhne"/>
              </a:rPr>
              <a:t>The Map chart draws a clear distinction between areas that have generated significant revenue and those that haven’t.</a:t>
            </a:r>
          </a:p>
          <a:p>
            <a:endParaRPr lang="en-US" sz="1300" dirty="0">
              <a:solidFill>
                <a:srgbClr val="374151"/>
              </a:solidFill>
              <a:latin typeface="Söhne"/>
            </a:endParaRPr>
          </a:p>
          <a:p>
            <a:r>
              <a:rPr lang="en-US" sz="1300" dirty="0">
                <a:solidFill>
                  <a:srgbClr val="374151"/>
                </a:solidFill>
                <a:latin typeface="Söhne"/>
              </a:rPr>
              <a:t>This map also reveals that the majority of sales are concentrated in the European zone, with a smaller presence in the American region and Russia. Interestingly, there seems to be little to no market for these items in Africa or Asia.</a:t>
            </a:r>
            <a:endParaRPr lang="en-IN" sz="1300" dirty="0">
              <a:solidFill>
                <a:srgbClr val="374151"/>
              </a:solidFill>
              <a:latin typeface="Söhne"/>
            </a:endParaRPr>
          </a:p>
        </p:txBody>
      </p:sp>
      <p:sp>
        <p:nvSpPr>
          <p:cNvPr id="14" name="Arrow: Right 13">
            <a:extLst>
              <a:ext uri="{FF2B5EF4-FFF2-40B4-BE49-F238E27FC236}">
                <a16:creationId xmlns:a16="http://schemas.microsoft.com/office/drawing/2014/main" id="{B91A524D-9C8A-EA2A-DA13-4479A533DC61}"/>
              </a:ext>
            </a:extLst>
          </p:cNvPr>
          <p:cNvSpPr/>
          <p:nvPr/>
        </p:nvSpPr>
        <p:spPr>
          <a:xfrm>
            <a:off x="6736400" y="4888871"/>
            <a:ext cx="160866" cy="118533"/>
          </a:xfrm>
          <a:prstGeom prst="rightArrow">
            <a:avLst/>
          </a:prstGeom>
          <a:gradFill>
            <a:gsLst>
              <a:gs pos="0">
                <a:schemeClr val="tx1">
                  <a:lumMod val="95000"/>
                  <a:lumOff val="5000"/>
                </a:schemeClr>
              </a:gs>
              <a:gs pos="98000">
                <a:srgbClr val="9966FF"/>
              </a:gs>
            </a:gsLst>
            <a:lin ang="2700000" scaled="1"/>
          </a:gradFill>
          <a:ln>
            <a:no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pic>
        <p:nvPicPr>
          <p:cNvPr id="16" name="Recorded Sound">
            <a:hlinkClick r:id="" action="ppaction://media"/>
            <a:extLst>
              <a:ext uri="{FF2B5EF4-FFF2-40B4-BE49-F238E27FC236}">
                <a16:creationId xmlns:a16="http://schemas.microsoft.com/office/drawing/2014/main" id="{05352EF8-C350-5DCE-6FF0-75DA989BAB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62939" y="5923799"/>
            <a:ext cx="406400" cy="406400"/>
          </a:xfrm>
          <a:prstGeom prst="rect">
            <a:avLst/>
          </a:prstGeom>
        </p:spPr>
      </p:pic>
      <p:pic>
        <p:nvPicPr>
          <p:cNvPr id="18" name="Picture 17">
            <a:extLst>
              <a:ext uri="{FF2B5EF4-FFF2-40B4-BE49-F238E27FC236}">
                <a16:creationId xmlns:a16="http://schemas.microsoft.com/office/drawing/2014/main" id="{4C8FC67A-0DB3-4EC5-8B27-2E533DD7E3DD}"/>
              </a:ext>
            </a:extLst>
          </p:cNvPr>
          <p:cNvPicPr>
            <a:picLocks noChangeAspect="1"/>
          </p:cNvPicPr>
          <p:nvPr/>
        </p:nvPicPr>
        <p:blipFill>
          <a:blip r:embed="rId5"/>
          <a:stretch>
            <a:fillRect/>
          </a:stretch>
        </p:blipFill>
        <p:spPr>
          <a:xfrm>
            <a:off x="6982128" y="1463219"/>
            <a:ext cx="4315064" cy="2562783"/>
          </a:xfrm>
          <a:prstGeom prst="rect">
            <a:avLst/>
          </a:prstGeom>
        </p:spPr>
      </p:pic>
    </p:spTree>
    <p:extLst>
      <p:ext uri="{BB962C8B-B14F-4D97-AF65-F5344CB8AC3E}">
        <p14:creationId xmlns:p14="http://schemas.microsoft.com/office/powerpoint/2010/main" val="3254061802"/>
      </p:ext>
    </p:extLst>
  </p:cSld>
  <p:clrMapOvr>
    <a:masterClrMapping/>
  </p:clrMapOvr>
  <mc:AlternateContent xmlns:mc="http://schemas.openxmlformats.org/markup-compatibility/2006" xmlns:p14="http://schemas.microsoft.com/office/powerpoint/2010/main">
    <mc:Choice Requires="p14">
      <p:transition spd="slow" p14:dur="2000" advTm="41370"/>
    </mc:Choice>
    <mc:Fallback xmlns="">
      <p:transition spd="slow" advTm="413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37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265EAF-B588-DEF1-3FEA-19BF1C7F68FE}"/>
              </a:ext>
            </a:extLst>
          </p:cNvPr>
          <p:cNvSpPr/>
          <p:nvPr/>
        </p:nvSpPr>
        <p:spPr>
          <a:xfrm>
            <a:off x="0" y="0"/>
            <a:ext cx="12192000" cy="6858000"/>
          </a:xfrm>
          <a:prstGeom prst="rect">
            <a:avLst/>
          </a:prstGeom>
          <a:gradFill flip="none" rotWithShape="1">
            <a:gsLst>
              <a:gs pos="0">
                <a:srgbClr val="BC9BFF"/>
              </a:gs>
              <a:gs pos="100000">
                <a:schemeClr val="bg1"/>
              </a:gs>
            </a:gsLst>
            <a:lin ang="16200000" scaled="1"/>
            <a:tileRect/>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BF47D318-0775-FDFC-8D74-712BCFA2204F}"/>
              </a:ext>
            </a:extLst>
          </p:cNvPr>
          <p:cNvSpPr/>
          <p:nvPr/>
        </p:nvSpPr>
        <p:spPr>
          <a:xfrm>
            <a:off x="436728" y="450376"/>
            <a:ext cx="11327642" cy="5964728"/>
          </a:xfrm>
          <a:prstGeom prst="rect">
            <a:avLst/>
          </a:prstGeom>
          <a:noFill/>
          <a:ln w="28575">
            <a:solidFill>
              <a:srgbClr val="3900A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sz="800" b="0" i="0" dirty="0">
              <a:solidFill>
                <a:srgbClr val="000000"/>
              </a:solidFill>
              <a:effectLst/>
              <a:latin typeface="DM Sans" panose="020F0502020204030204" pitchFamily="2" charset="0"/>
            </a:endParaRPr>
          </a:p>
        </p:txBody>
      </p:sp>
      <p:sp>
        <p:nvSpPr>
          <p:cNvPr id="9" name="Rectangle: Rounded Corners 8">
            <a:extLst>
              <a:ext uri="{FF2B5EF4-FFF2-40B4-BE49-F238E27FC236}">
                <a16:creationId xmlns:a16="http://schemas.microsoft.com/office/drawing/2014/main" id="{571EF32B-DC74-0A7E-482D-B6DEDDC21970}"/>
              </a:ext>
            </a:extLst>
          </p:cNvPr>
          <p:cNvSpPr/>
          <p:nvPr/>
        </p:nvSpPr>
        <p:spPr>
          <a:xfrm>
            <a:off x="4733651" y="823255"/>
            <a:ext cx="2677802" cy="754779"/>
          </a:xfrm>
          <a:prstGeom prst="roundRect">
            <a:avLst>
              <a:gd name="adj" fmla="val 50000"/>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79E63A91-BCED-B637-5E86-8E09C43B3A99}"/>
              </a:ext>
            </a:extLst>
          </p:cNvPr>
          <p:cNvSpPr txBox="1"/>
          <p:nvPr/>
        </p:nvSpPr>
        <p:spPr>
          <a:xfrm>
            <a:off x="5064948" y="969811"/>
            <a:ext cx="2560320" cy="461665"/>
          </a:xfrm>
          <a:prstGeom prst="rect">
            <a:avLst/>
          </a:prstGeom>
          <a:noFill/>
        </p:spPr>
        <p:txBody>
          <a:bodyPr wrap="square" rtlCol="0">
            <a:spAutoFit/>
          </a:bodyPr>
          <a:lstStyle/>
          <a:p>
            <a:r>
              <a:rPr lang="en-IN" sz="2400" b="1" dirty="0">
                <a:solidFill>
                  <a:schemeClr val="bg1"/>
                </a:solidFill>
                <a:latin typeface="Bahnschrift" panose="020B0502040204020203" pitchFamily="34" charset="0"/>
              </a:rPr>
              <a:t>SUGGESTIONS</a:t>
            </a:r>
          </a:p>
        </p:txBody>
      </p:sp>
      <p:sp>
        <p:nvSpPr>
          <p:cNvPr id="16" name="TextBox 15">
            <a:extLst>
              <a:ext uri="{FF2B5EF4-FFF2-40B4-BE49-F238E27FC236}">
                <a16:creationId xmlns:a16="http://schemas.microsoft.com/office/drawing/2014/main" id="{E9B0589E-0084-7171-039D-BCDCAE02B374}"/>
              </a:ext>
            </a:extLst>
          </p:cNvPr>
          <p:cNvSpPr txBox="1"/>
          <p:nvPr/>
        </p:nvSpPr>
        <p:spPr>
          <a:xfrm>
            <a:off x="1259842" y="1722167"/>
            <a:ext cx="10271758" cy="4739759"/>
          </a:xfrm>
          <a:prstGeom prst="rect">
            <a:avLst/>
          </a:prstGeom>
          <a:noFill/>
        </p:spPr>
        <p:txBody>
          <a:bodyPr wrap="square" rtlCol="0">
            <a:spAutoFit/>
          </a:bodyPr>
          <a:lstStyle/>
          <a:p>
            <a:pPr algn="l"/>
            <a:r>
              <a:rPr lang="en-US" sz="2000" b="0" i="0" dirty="0">
                <a:solidFill>
                  <a:srgbClr val="374151"/>
                </a:solidFill>
                <a:effectLst/>
                <a:latin typeface="HP Simplified Jpan" panose="020B0500000000000000" pitchFamily="34" charset="-128"/>
                <a:ea typeface="HP Simplified Jpan" panose="020B0500000000000000" pitchFamily="34" charset="-128"/>
              </a:rPr>
              <a:t>The company should focus on stocking and promoting seasonal products to capitalize on increased demand during specific times of the year.</a:t>
            </a:r>
          </a:p>
          <a:p>
            <a:pPr algn="l"/>
            <a:endParaRPr lang="en-US" sz="2000" b="0" i="0" dirty="0">
              <a:solidFill>
                <a:srgbClr val="374151"/>
              </a:solidFill>
              <a:effectLst/>
              <a:latin typeface="HP Simplified Jpan" panose="020B0500000000000000" pitchFamily="34" charset="-128"/>
              <a:ea typeface="HP Simplified Jpan" panose="020B0500000000000000" pitchFamily="34" charset="-128"/>
            </a:endParaRPr>
          </a:p>
          <a:p>
            <a:pPr algn="l"/>
            <a:r>
              <a:rPr lang="en-US" sz="2000" b="0" i="0" dirty="0">
                <a:solidFill>
                  <a:srgbClr val="374151"/>
                </a:solidFill>
                <a:effectLst/>
                <a:latin typeface="HP Simplified Jpan" panose="020B0500000000000000" pitchFamily="34" charset="-128"/>
                <a:ea typeface="HP Simplified Jpan" panose="020B0500000000000000" pitchFamily="34" charset="-128"/>
              </a:rPr>
              <a:t>A more comprehensive analysis of high-demand products during low sales months can inform targeted marketing strategies.</a:t>
            </a:r>
          </a:p>
          <a:p>
            <a:pPr algn="l"/>
            <a:endParaRPr lang="en-US" sz="2000" b="0" i="0" dirty="0">
              <a:solidFill>
                <a:srgbClr val="374151"/>
              </a:solidFill>
              <a:effectLst/>
              <a:latin typeface="HP Simplified Jpan" panose="020B0500000000000000" pitchFamily="34" charset="-128"/>
              <a:ea typeface="HP Simplified Jpan" panose="020B0500000000000000" pitchFamily="34" charset="-128"/>
            </a:endParaRPr>
          </a:p>
          <a:p>
            <a:pPr algn="l"/>
            <a:r>
              <a:rPr lang="en-US" sz="2000" b="0" i="0" dirty="0">
                <a:solidFill>
                  <a:srgbClr val="374151"/>
                </a:solidFill>
                <a:effectLst/>
                <a:latin typeface="HP Simplified Jpan" panose="020B0500000000000000" pitchFamily="34" charset="-128"/>
                <a:ea typeface="HP Simplified Jpan" panose="020B0500000000000000" pitchFamily="34" charset="-128"/>
              </a:rPr>
              <a:t>Examining product types and their regional revenue contributions will guide region-specific marketing efforts.</a:t>
            </a:r>
          </a:p>
          <a:p>
            <a:pPr algn="l"/>
            <a:endParaRPr lang="en-US" sz="2000" b="0" i="0" dirty="0">
              <a:solidFill>
                <a:srgbClr val="374151"/>
              </a:solidFill>
              <a:effectLst/>
              <a:latin typeface="HP Simplified Jpan" panose="020B0500000000000000" pitchFamily="34" charset="-128"/>
              <a:ea typeface="HP Simplified Jpan" panose="020B0500000000000000" pitchFamily="34" charset="-128"/>
            </a:endParaRPr>
          </a:p>
          <a:p>
            <a:pPr algn="l"/>
            <a:r>
              <a:rPr lang="en-US" sz="2000" b="0" i="0" dirty="0">
                <a:solidFill>
                  <a:srgbClr val="374151"/>
                </a:solidFill>
                <a:effectLst/>
                <a:latin typeface="HP Simplified Jpan" panose="020B0500000000000000" pitchFamily="34" charset="-128"/>
                <a:ea typeface="HP Simplified Jpan" panose="020B0500000000000000" pitchFamily="34" charset="-128"/>
              </a:rPr>
              <a:t>Incentivizing top revenue-generating customers can strengthen these valuable relationships.</a:t>
            </a:r>
          </a:p>
          <a:p>
            <a:pPr algn="l"/>
            <a:endParaRPr lang="en-US" sz="2000" b="0" i="0" dirty="0">
              <a:solidFill>
                <a:srgbClr val="374151"/>
              </a:solidFill>
              <a:effectLst/>
              <a:latin typeface="HP Simplified Jpan" panose="020B0500000000000000" pitchFamily="34" charset="-128"/>
              <a:ea typeface="HP Simplified Jpan" panose="020B0500000000000000" pitchFamily="34" charset="-128"/>
            </a:endParaRPr>
          </a:p>
          <a:p>
            <a:pPr algn="l"/>
            <a:r>
              <a:rPr lang="en-US" sz="2000" b="0" i="0" dirty="0">
                <a:solidFill>
                  <a:srgbClr val="374151"/>
                </a:solidFill>
                <a:effectLst/>
                <a:latin typeface="HP Simplified Jpan" panose="020B0500000000000000" pitchFamily="34" charset="-128"/>
                <a:ea typeface="HP Simplified Jpan" panose="020B0500000000000000" pitchFamily="34" charset="-128"/>
              </a:rPr>
              <a:t>The European market offers growth potential, so strategic initiatives to enhance the company's position there should be a priority.</a:t>
            </a:r>
          </a:p>
          <a:p>
            <a:br>
              <a:rPr lang="en-US" sz="2400" b="1" i="0" dirty="0">
                <a:effectLst/>
                <a:latin typeface="HP Simplified Hans Light" panose="020B0300000000000000" pitchFamily="34" charset="-122"/>
                <a:ea typeface="HP Simplified Hans Light" panose="020B0300000000000000" pitchFamily="34" charset="-122"/>
              </a:rPr>
            </a:br>
            <a:endParaRPr lang="en-IN" b="1" dirty="0"/>
          </a:p>
        </p:txBody>
      </p:sp>
      <p:sp>
        <p:nvSpPr>
          <p:cNvPr id="5" name="Oval 4">
            <a:extLst>
              <a:ext uri="{FF2B5EF4-FFF2-40B4-BE49-F238E27FC236}">
                <a16:creationId xmlns:a16="http://schemas.microsoft.com/office/drawing/2014/main" id="{101BE641-69E0-DE37-DA13-1BB75E73B857}"/>
              </a:ext>
            </a:extLst>
          </p:cNvPr>
          <p:cNvSpPr/>
          <p:nvPr/>
        </p:nvSpPr>
        <p:spPr>
          <a:xfrm>
            <a:off x="881595" y="1907904"/>
            <a:ext cx="236007" cy="236007"/>
          </a:xfrm>
          <a:prstGeom prst="ellipse">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12281F41-93EA-1A42-7535-70EF96844E1B}"/>
              </a:ext>
            </a:extLst>
          </p:cNvPr>
          <p:cNvSpPr/>
          <p:nvPr/>
        </p:nvSpPr>
        <p:spPr>
          <a:xfrm>
            <a:off x="881595" y="2737637"/>
            <a:ext cx="236007" cy="236007"/>
          </a:xfrm>
          <a:prstGeom prst="ellipse">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889D2077-32D3-A437-654F-5D36E61FB9D0}"/>
              </a:ext>
            </a:extLst>
          </p:cNvPr>
          <p:cNvSpPr/>
          <p:nvPr/>
        </p:nvSpPr>
        <p:spPr>
          <a:xfrm>
            <a:off x="881595" y="3638994"/>
            <a:ext cx="236007" cy="236007"/>
          </a:xfrm>
          <a:prstGeom prst="ellipse">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44E72496-B5BF-3799-1D9E-D09791904CE7}"/>
              </a:ext>
            </a:extLst>
          </p:cNvPr>
          <p:cNvSpPr/>
          <p:nvPr/>
        </p:nvSpPr>
        <p:spPr>
          <a:xfrm>
            <a:off x="881595" y="4540351"/>
            <a:ext cx="236007" cy="236007"/>
          </a:xfrm>
          <a:prstGeom prst="ellipse">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6686055C-0C1C-21B8-E507-EFD189246179}"/>
              </a:ext>
            </a:extLst>
          </p:cNvPr>
          <p:cNvSpPr/>
          <p:nvPr/>
        </p:nvSpPr>
        <p:spPr>
          <a:xfrm>
            <a:off x="881594" y="5323704"/>
            <a:ext cx="236007" cy="236007"/>
          </a:xfrm>
          <a:prstGeom prst="ellipse">
            <a:avLst/>
          </a:prstGeom>
          <a:gradFill>
            <a:gsLst>
              <a:gs pos="4000">
                <a:srgbClr val="533A86"/>
              </a:gs>
              <a:gs pos="93000">
                <a:srgbClr val="9966FF"/>
              </a:gs>
            </a:gsLst>
            <a:lin ang="2700000" scaled="1"/>
          </a:gradFill>
          <a:ln>
            <a:noFill/>
          </a:ln>
          <a:effectLst>
            <a:outerShdw blurRad="101600" dist="63500" dir="2700000" algn="tl" rotWithShape="0">
              <a:prstClr val="black">
                <a:alpha val="68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Recorded Sound">
            <a:hlinkClick r:id="" action="ppaction://media"/>
            <a:extLst>
              <a:ext uri="{FF2B5EF4-FFF2-40B4-BE49-F238E27FC236}">
                <a16:creationId xmlns:a16="http://schemas.microsoft.com/office/drawing/2014/main" id="{3AB0705B-A966-FA17-1CBE-D625DA2A765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99442" y="5903857"/>
            <a:ext cx="406400" cy="406400"/>
          </a:xfrm>
          <a:prstGeom prst="rect">
            <a:avLst/>
          </a:prstGeom>
        </p:spPr>
      </p:pic>
    </p:spTree>
    <p:extLst>
      <p:ext uri="{BB962C8B-B14F-4D97-AF65-F5344CB8AC3E}">
        <p14:creationId xmlns:p14="http://schemas.microsoft.com/office/powerpoint/2010/main" val="1791322870"/>
      </p:ext>
    </p:extLst>
  </p:cSld>
  <p:clrMapOvr>
    <a:masterClrMapping/>
  </p:clrMapOvr>
  <mc:AlternateContent xmlns:mc="http://schemas.openxmlformats.org/markup-compatibility/2006" xmlns:p14="http://schemas.microsoft.com/office/powerpoint/2010/main">
    <mc:Choice Requires="p14">
      <p:transition spd="slow" p14:dur="2000" advTm="49413"/>
    </mc:Choice>
    <mc:Fallback xmlns="">
      <p:transition spd="slow" advTm="494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413"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265EAF-B588-DEF1-3FEA-19BF1C7F68FE}"/>
              </a:ext>
            </a:extLst>
          </p:cNvPr>
          <p:cNvSpPr/>
          <p:nvPr/>
        </p:nvSpPr>
        <p:spPr>
          <a:xfrm>
            <a:off x="0" y="0"/>
            <a:ext cx="12192000" cy="6858000"/>
          </a:xfrm>
          <a:prstGeom prst="rect">
            <a:avLst/>
          </a:prstGeom>
          <a:gradFill>
            <a:gsLst>
              <a:gs pos="0">
                <a:schemeClr val="tx1">
                  <a:lumMod val="95000"/>
                  <a:lumOff val="5000"/>
                </a:schemeClr>
              </a:gs>
              <a:gs pos="98000">
                <a:srgbClr val="9966FF"/>
              </a:gs>
            </a:gsLst>
            <a:lin ang="2700000" scaled="1"/>
          </a:gradFill>
          <a:ln>
            <a:solidFill>
              <a:schemeClr val="accent1">
                <a:shade val="15000"/>
                <a:alpha val="97000"/>
              </a:schemeClr>
            </a:solidFill>
          </a:ln>
          <a:effectLst>
            <a:outerShdw blurRad="50800" dist="50800" dir="5400000" algn="ctr" rotWithShape="0">
              <a:srgbClr val="000000">
                <a:alpha val="39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6" name="Freeform: Shape 5">
            <a:extLst>
              <a:ext uri="{FF2B5EF4-FFF2-40B4-BE49-F238E27FC236}">
                <a16:creationId xmlns:a16="http://schemas.microsoft.com/office/drawing/2014/main" id="{2273FBE2-9A72-05D8-3F92-7611F80C135D}"/>
              </a:ext>
            </a:extLst>
          </p:cNvPr>
          <p:cNvSpPr/>
          <p:nvPr/>
        </p:nvSpPr>
        <p:spPr>
          <a:xfrm rot="8764826">
            <a:off x="740434" y="2401909"/>
            <a:ext cx="13876619" cy="6826547"/>
          </a:xfrm>
          <a:custGeom>
            <a:avLst/>
            <a:gdLst>
              <a:gd name="connsiteX0" fmla="*/ 1618965 w 13908659"/>
              <a:gd name="connsiteY0" fmla="*/ 6779620 h 6779620"/>
              <a:gd name="connsiteX1" fmla="*/ 0 w 13908659"/>
              <a:gd name="connsiteY1" fmla="*/ 5690918 h 6779620"/>
              <a:gd name="connsiteX2" fmla="*/ 3826960 w 13908659"/>
              <a:gd name="connsiteY2" fmla="*/ 0 h 6779620"/>
              <a:gd name="connsiteX3" fmla="*/ 13908659 w 13908659"/>
              <a:gd name="connsiteY3" fmla="*/ 6779620 h 6779620"/>
            </a:gdLst>
            <a:ahLst/>
            <a:cxnLst>
              <a:cxn ang="0">
                <a:pos x="connsiteX0" y="connsiteY0"/>
              </a:cxn>
              <a:cxn ang="0">
                <a:pos x="connsiteX1" y="connsiteY1"/>
              </a:cxn>
              <a:cxn ang="0">
                <a:pos x="connsiteX2" y="connsiteY2"/>
              </a:cxn>
              <a:cxn ang="0">
                <a:pos x="connsiteX3" y="connsiteY3"/>
              </a:cxn>
            </a:cxnLst>
            <a:rect l="l" t="t" r="r" b="b"/>
            <a:pathLst>
              <a:path w="13908659" h="6779620">
                <a:moveTo>
                  <a:pt x="1618965" y="6779620"/>
                </a:moveTo>
                <a:lnTo>
                  <a:pt x="0" y="5690918"/>
                </a:lnTo>
                <a:lnTo>
                  <a:pt x="3826960" y="0"/>
                </a:lnTo>
                <a:lnTo>
                  <a:pt x="13908659" y="6779620"/>
                </a:lnTo>
                <a:close/>
              </a:path>
            </a:pathLst>
          </a:custGeom>
          <a:solidFill>
            <a:srgbClr val="9966FF">
              <a:alpha val="42000"/>
            </a:srgbClr>
          </a:solidFill>
          <a:ln>
            <a:noFill/>
          </a:ln>
          <a:effectLst>
            <a:outerShdw blurRad="50800" dist="38100" dir="13500000" algn="br" rotWithShape="0">
              <a:prstClr val="black">
                <a:alpha val="38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20"/>
          </a:p>
        </p:txBody>
      </p:sp>
      <p:sp>
        <p:nvSpPr>
          <p:cNvPr id="5" name="Rectangle 4">
            <a:extLst>
              <a:ext uri="{FF2B5EF4-FFF2-40B4-BE49-F238E27FC236}">
                <a16:creationId xmlns:a16="http://schemas.microsoft.com/office/drawing/2014/main" id="{E2A2F49C-4820-5E68-18A9-A612DF7FB8BB}"/>
              </a:ext>
            </a:extLst>
          </p:cNvPr>
          <p:cNvSpPr/>
          <p:nvPr/>
        </p:nvSpPr>
        <p:spPr>
          <a:xfrm>
            <a:off x="406400" y="330200"/>
            <a:ext cx="11402193" cy="6084904"/>
          </a:xfrm>
          <a:prstGeom prst="rect">
            <a:avLst/>
          </a:prstGeom>
          <a:noFill/>
          <a:ln w="2857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9" name="Rectangle 8">
            <a:extLst>
              <a:ext uri="{FF2B5EF4-FFF2-40B4-BE49-F238E27FC236}">
                <a16:creationId xmlns:a16="http://schemas.microsoft.com/office/drawing/2014/main" id="{D412209B-5347-99D3-64E5-66113E26EA3B}"/>
              </a:ext>
            </a:extLst>
          </p:cNvPr>
          <p:cNvSpPr/>
          <p:nvPr/>
        </p:nvSpPr>
        <p:spPr>
          <a:xfrm>
            <a:off x="406400" y="2286000"/>
            <a:ext cx="11379200" cy="2044700"/>
          </a:xfrm>
          <a:prstGeom prst="rect">
            <a:avLst/>
          </a:prstGeom>
          <a:solidFill>
            <a:schemeClr val="bg1"/>
          </a:solidFill>
          <a:ln>
            <a:noFill/>
          </a:ln>
          <a:effectLst>
            <a:outerShdw blurRad="88900" dist="63500" dir="2700000" algn="tl" rotWithShape="0">
              <a:prstClr val="black">
                <a:alpha val="7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10" name="Rectangle 9">
            <a:extLst>
              <a:ext uri="{FF2B5EF4-FFF2-40B4-BE49-F238E27FC236}">
                <a16:creationId xmlns:a16="http://schemas.microsoft.com/office/drawing/2014/main" id="{0F890158-54F9-05EF-025B-6D59935E421F}"/>
              </a:ext>
            </a:extLst>
          </p:cNvPr>
          <p:cNvSpPr/>
          <p:nvPr/>
        </p:nvSpPr>
        <p:spPr>
          <a:xfrm>
            <a:off x="406400" y="2305852"/>
            <a:ext cx="11379200" cy="2044700"/>
          </a:xfrm>
          <a:prstGeom prst="rect">
            <a:avLst/>
          </a:prstGeom>
          <a:solidFill>
            <a:schemeClr val="bg1"/>
          </a:solidFill>
          <a:ln>
            <a:noFill/>
          </a:ln>
          <a:effectLst>
            <a:outerShdw blurRad="101600" dist="88900" dir="13500000" algn="br" rotWithShape="0">
              <a:prstClr val="black">
                <a:alpha val="7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
          </a:p>
        </p:txBody>
      </p:sp>
      <p:sp>
        <p:nvSpPr>
          <p:cNvPr id="14" name="TextBox 13">
            <a:extLst>
              <a:ext uri="{FF2B5EF4-FFF2-40B4-BE49-F238E27FC236}">
                <a16:creationId xmlns:a16="http://schemas.microsoft.com/office/drawing/2014/main" id="{0FCC517B-8C09-31F0-4555-523EC11EE0A2}"/>
              </a:ext>
            </a:extLst>
          </p:cNvPr>
          <p:cNvSpPr txBox="1"/>
          <p:nvPr/>
        </p:nvSpPr>
        <p:spPr>
          <a:xfrm>
            <a:off x="2023882" y="2754352"/>
            <a:ext cx="7572810" cy="1107996"/>
          </a:xfrm>
          <a:prstGeom prst="rect">
            <a:avLst/>
          </a:prstGeom>
          <a:noFill/>
          <a:effectLst>
            <a:outerShdw blurRad="101600" dist="76200" dir="2700000" algn="tl" rotWithShape="0">
              <a:prstClr val="black">
                <a:alpha val="70000"/>
              </a:prstClr>
            </a:outerShdw>
          </a:effectLst>
        </p:spPr>
        <p:txBody>
          <a:bodyPr wrap="square" rtlCol="0">
            <a:spAutoFit/>
          </a:bodyPr>
          <a:lstStyle/>
          <a:p>
            <a:pPr algn="ctr"/>
            <a:r>
              <a:rPr lang="en-IN" sz="6600" b="1" dirty="0">
                <a:latin typeface="Bahnschrift Condensed" panose="020B0502040204020203" pitchFamily="34" charset="0"/>
              </a:rPr>
              <a:t>THANK YOU</a:t>
            </a:r>
          </a:p>
        </p:txBody>
      </p:sp>
      <p:pic>
        <p:nvPicPr>
          <p:cNvPr id="3" name="Recorded Sound">
            <a:hlinkClick r:id="" action="ppaction://media"/>
            <a:extLst>
              <a:ext uri="{FF2B5EF4-FFF2-40B4-BE49-F238E27FC236}">
                <a16:creationId xmlns:a16="http://schemas.microsoft.com/office/drawing/2014/main" id="{9900FEFE-75FF-3737-D999-4496F12D761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21903" y="6008704"/>
            <a:ext cx="406400" cy="406400"/>
          </a:xfrm>
          <a:prstGeom prst="rect">
            <a:avLst/>
          </a:prstGeom>
        </p:spPr>
      </p:pic>
    </p:spTree>
    <p:extLst>
      <p:ext uri="{BB962C8B-B14F-4D97-AF65-F5344CB8AC3E}">
        <p14:creationId xmlns:p14="http://schemas.microsoft.com/office/powerpoint/2010/main" val="867512338"/>
      </p:ext>
    </p:extLst>
  </p:cSld>
  <p:clrMapOvr>
    <a:masterClrMapping/>
  </p:clrMapOvr>
  <mc:AlternateContent xmlns:mc="http://schemas.openxmlformats.org/markup-compatibility/2006" xmlns:p14="http://schemas.microsoft.com/office/powerpoint/2010/main">
    <mc:Choice Requires="p14">
      <p:transition spd="slow" p14:dur="2000" advTm="14043"/>
    </mc:Choice>
    <mc:Fallback xmlns="">
      <p:transition spd="slow" advTm="14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6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1113</TotalTime>
  <Words>817</Words>
  <Application>Microsoft Office PowerPoint</Application>
  <PresentationFormat>Widescreen</PresentationFormat>
  <Paragraphs>50</Paragraphs>
  <Slides>9</Slides>
  <Notes>0</Notes>
  <HiddenSlides>0</HiddenSlides>
  <MMClips>9</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HP Simplified Hans Light</vt:lpstr>
      <vt:lpstr>HP Simplified Jpan</vt:lpstr>
      <vt:lpstr>Arial</vt:lpstr>
      <vt:lpstr>Bahnschrift</vt:lpstr>
      <vt:lpstr>Bahnschrift Condensed</vt:lpstr>
      <vt:lpstr>Calibri</vt:lpstr>
      <vt:lpstr>Calibri Light</vt:lpstr>
      <vt:lpstr>DM Sans</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Arnab Mandal</dc:creator>
  <cp:lastModifiedBy>Arnab Mandal</cp:lastModifiedBy>
  <cp:revision>15</cp:revision>
  <dcterms:created xsi:type="dcterms:W3CDTF">2023-09-17T17:59:16Z</dcterms:created>
  <dcterms:modified xsi:type="dcterms:W3CDTF">2023-09-19T15:11:39Z</dcterms:modified>
</cp:coreProperties>
</file>

<file path=docProps/thumbnail.jpeg>
</file>